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6" r:id="rId4"/>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E2BEC0-43A5-4602-83DB-82F4E66CC68E}">
  <a:tblStyle styleId="{3FE2BEC0-43A5-4602-83DB-82F4E66CC68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06910" y="812520"/>
            <a:ext cx="5345400" cy="4008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CA"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p1: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217" name="Google Shape;217;p1: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8: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10" name="Google Shape;310;p8: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0ee9129d8_0_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g100ee9129d8_0_8: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23" name="Google Shape;323;g100ee9129d8_0_8: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9: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34" name="Google Shape;334;p9: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p10: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48" name="Google Shape;348;p10: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448c9009d_0_4: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8" name="Google Shape;358;g10448c9009d_0_4: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59" name="Google Shape;359;g10448c9009d_0_4: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00ee9129d8_0_23: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 name="Google Shape;369;g100ee9129d8_0_23: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sz="2000"/>
          </a:p>
          <a:p>
            <a:pPr indent="0" lvl="0" marL="0" rtl="0" algn="l">
              <a:spcBef>
                <a:spcPts val="0"/>
              </a:spcBef>
              <a:spcAft>
                <a:spcPts val="0"/>
              </a:spcAft>
              <a:buNone/>
            </a:pPr>
            <a:r>
              <a:rPr lang="en-CA" sz="2000"/>
              <a:t>SOME ALGAE AGAIN THROUGHOUT THE LAKE</a:t>
            </a:r>
            <a:endParaRPr sz="2000"/>
          </a:p>
          <a:p>
            <a:pPr indent="0" lvl="0" marL="0" rtl="0" algn="l">
              <a:spcBef>
                <a:spcPts val="0"/>
              </a:spcBef>
              <a:spcAft>
                <a:spcPts val="0"/>
              </a:spcAft>
              <a:buNone/>
            </a:pPr>
            <a:r>
              <a:rPr lang="en-CA" sz="2000"/>
              <a:t>GEESE CONTINUE TO BE A PROBLEM - REPORT ANY NESTS ON YOUR PROPERITY</a:t>
            </a:r>
            <a:endParaRPr sz="2000"/>
          </a:p>
          <a:p>
            <a:pPr indent="0" lvl="0" marL="0" rtl="0" algn="l">
              <a:spcBef>
                <a:spcPts val="0"/>
              </a:spcBef>
              <a:spcAft>
                <a:spcPts val="0"/>
              </a:spcAft>
              <a:buNone/>
            </a:pPr>
            <a:r>
              <a:rPr lang="en-CA" sz="2000"/>
              <a:t>NEW COMPRESSOR PURCHASED</a:t>
            </a:r>
            <a:endParaRPr sz="2000"/>
          </a:p>
        </p:txBody>
      </p:sp>
      <p:sp>
        <p:nvSpPr>
          <p:cNvPr id="370" name="Google Shape;370;g100ee9129d8_0_23: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1: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11: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sz="2000"/>
          </a:p>
          <a:p>
            <a:pPr indent="0" lvl="0" marL="0" rtl="0" algn="l">
              <a:spcBef>
                <a:spcPts val="0"/>
              </a:spcBef>
              <a:spcAft>
                <a:spcPts val="0"/>
              </a:spcAft>
              <a:buNone/>
            </a:pPr>
            <a:r>
              <a:rPr lang="en-CA" sz="2000"/>
              <a:t>TRY TO GET A BETTER CONTROL OF THE POND SCUM IN 2023</a:t>
            </a:r>
            <a:endParaRPr sz="2000"/>
          </a:p>
          <a:p>
            <a:pPr indent="0" lvl="0" marL="0" rtl="0" algn="l">
              <a:spcBef>
                <a:spcPts val="0"/>
              </a:spcBef>
              <a:spcAft>
                <a:spcPts val="0"/>
              </a:spcAft>
              <a:buNone/>
            </a:pPr>
            <a:r>
              <a:rPr lang="en-CA" sz="2000"/>
              <a:t>AERATORS WORKING WELL</a:t>
            </a:r>
            <a:endParaRPr sz="2000"/>
          </a:p>
        </p:txBody>
      </p:sp>
      <p:sp>
        <p:nvSpPr>
          <p:cNvPr id="383" name="Google Shape;383;p11: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2: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p12: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395" name="Google Shape;395;p12: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24d5a59c3_0_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ga24d5a59c3_0_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MARC SPEAKING TO THIS</a:t>
            </a:r>
            <a:endParaRPr b="0" sz="2000" strike="noStrike">
              <a:latin typeface="Arial"/>
              <a:ea typeface="Arial"/>
              <a:cs typeface="Arial"/>
              <a:sym typeface="Arial"/>
            </a:endParaRPr>
          </a:p>
        </p:txBody>
      </p:sp>
      <p:sp>
        <p:nvSpPr>
          <p:cNvPr id="407" name="Google Shape;407;ga24d5a59c3_0_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00ee9129d8_0_145: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g100ee9129d8_0_145: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Marc</a:t>
            </a:r>
            <a:endParaRPr sz="2000"/>
          </a:p>
          <a:p>
            <a:pPr indent="0" lvl="0" marL="0" rtl="0" algn="l">
              <a:spcBef>
                <a:spcPts val="0"/>
              </a:spcBef>
              <a:spcAft>
                <a:spcPts val="0"/>
              </a:spcAft>
              <a:buNone/>
            </a:pPr>
            <a:r>
              <a:rPr lang="en-CA" sz="2000"/>
              <a:t>Everyone can help by looking for nests around the lakes - we’ll treat them.</a:t>
            </a:r>
            <a:endParaRPr b="0" sz="2000" strike="noStrike">
              <a:latin typeface="Arial"/>
              <a:ea typeface="Arial"/>
              <a:cs typeface="Arial"/>
              <a:sym typeface="Arial"/>
            </a:endParaRPr>
          </a:p>
        </p:txBody>
      </p:sp>
      <p:sp>
        <p:nvSpPr>
          <p:cNvPr id="420" name="Google Shape;420;g100ee9129d8_0_145: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2: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226" name="Google Shape;226;p2: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3: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9" name="Google Shape;429;p13: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sz="2000"/>
          </a:p>
          <a:p>
            <a:pPr indent="0" lvl="0" marL="0" rtl="0" algn="l">
              <a:spcBef>
                <a:spcPts val="0"/>
              </a:spcBef>
              <a:spcAft>
                <a:spcPts val="0"/>
              </a:spcAft>
              <a:buNone/>
            </a:pPr>
            <a:r>
              <a:rPr lang="en-CA" sz="2000"/>
              <a:t>Volunteers needed for next year - both students and adults</a:t>
            </a:r>
            <a:endParaRPr sz="2000"/>
          </a:p>
          <a:p>
            <a:pPr indent="0" lvl="0" marL="0" rtl="0" algn="l">
              <a:spcBef>
                <a:spcPts val="0"/>
              </a:spcBef>
              <a:spcAft>
                <a:spcPts val="0"/>
              </a:spcAft>
              <a:buNone/>
            </a:pPr>
            <a:r>
              <a:rPr lang="en-CA" sz="2000"/>
              <a:t>New gate contract coming to fix the system</a:t>
            </a:r>
            <a:endParaRPr sz="2000"/>
          </a:p>
        </p:txBody>
      </p:sp>
      <p:sp>
        <p:nvSpPr>
          <p:cNvPr id="430" name="Google Shape;430;p13: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9c030ead37_2_6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g9c030ead37_2_6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Joe</a:t>
            </a:r>
            <a:endParaRPr b="0" sz="2000" strike="noStrike">
              <a:latin typeface="Arial"/>
              <a:ea typeface="Arial"/>
              <a:cs typeface="Arial"/>
              <a:sym typeface="Arial"/>
            </a:endParaRPr>
          </a:p>
        </p:txBody>
      </p:sp>
      <p:sp>
        <p:nvSpPr>
          <p:cNvPr id="441" name="Google Shape;441;g9c030ead37_2_6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9c030ead37_2_71: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4" name="Google Shape;454;g9c030ead37_2_71: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Marc</a:t>
            </a:r>
            <a:endParaRPr sz="2000"/>
          </a:p>
          <a:p>
            <a:pPr indent="0" lvl="0" marL="0" rtl="0" algn="l">
              <a:spcBef>
                <a:spcPts val="0"/>
              </a:spcBef>
              <a:spcAft>
                <a:spcPts val="0"/>
              </a:spcAft>
              <a:buNone/>
            </a:pPr>
            <a:r>
              <a:rPr lang="en-CA" sz="2000"/>
              <a:t>Thank Bill Rideout for the chipper work on the trail.</a:t>
            </a:r>
            <a:endParaRPr b="0" sz="2000" strike="noStrike">
              <a:latin typeface="Arial"/>
              <a:ea typeface="Arial"/>
              <a:cs typeface="Arial"/>
              <a:sym typeface="Arial"/>
            </a:endParaRPr>
          </a:p>
        </p:txBody>
      </p:sp>
      <p:sp>
        <p:nvSpPr>
          <p:cNvPr id="455" name="Google Shape;455;g9c030ead37_2_71: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a17db148cd_0_5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4" name="Google Shape;464;ga17db148cd_0_59: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Marc</a:t>
            </a:r>
            <a:endParaRPr b="0" sz="2000" strike="noStrike">
              <a:latin typeface="Arial"/>
              <a:ea typeface="Arial"/>
              <a:cs typeface="Arial"/>
              <a:sym typeface="Arial"/>
            </a:endParaRPr>
          </a:p>
        </p:txBody>
      </p:sp>
      <p:sp>
        <p:nvSpPr>
          <p:cNvPr id="465" name="Google Shape;465;ga17db148cd_0_59: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6db33faa01_0_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5" name="Google Shape;475;g16db33faa01_0_9: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Marc</a:t>
            </a:r>
            <a:endParaRPr b="0" sz="2000" strike="noStrike">
              <a:latin typeface="Arial"/>
              <a:ea typeface="Arial"/>
              <a:cs typeface="Arial"/>
              <a:sym typeface="Arial"/>
            </a:endParaRPr>
          </a:p>
        </p:txBody>
      </p:sp>
      <p:sp>
        <p:nvSpPr>
          <p:cNvPr id="476" name="Google Shape;476;g16db33faa01_0_9: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9db519ddb8_0_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g19db519ddb8_0_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487" name="Google Shape;487;g19db519ddb8_0_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9db519ddb8_0_1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g19db519ddb8_0_19: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500" name="Google Shape;500;g19db519ddb8_0_19: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00ee9129d8_0_9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g100ee9129d8_0_9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516" name="Google Shape;516;g100ee9129d8_0_9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98dff49afd_0_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5" name="Google Shape;525;g198dff49afd_0_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26" name="Google Shape;526;g198dff49afd_0_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0f26fb885_1_0: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Sandi</a:t>
            </a:r>
            <a:endParaRPr/>
          </a:p>
        </p:txBody>
      </p:sp>
      <p:sp>
        <p:nvSpPr>
          <p:cNvPr id="535" name="Google Shape;535;g100f26fb885_1_0:notes"/>
          <p:cNvSpPr/>
          <p:nvPr>
            <p:ph idx="2" type="sldImg"/>
          </p:nvPr>
        </p:nvSpPr>
        <p:spPr>
          <a:xfrm>
            <a:off x="1106910" y="812520"/>
            <a:ext cx="5345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3: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236" name="Google Shape;236;p3: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0f26fb885_1_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4" name="Google Shape;544;g100f26fb885_1_9: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45" name="Google Shape;545;g100f26fb885_1_9: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00f26fb885_1_1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4" name="Google Shape;554;g100f26fb885_1_18: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55" name="Google Shape;555;g100f26fb885_1_18: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00f26fb885_1_27: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4" name="Google Shape;564;g100f26fb885_1_27: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65" name="Google Shape;565;g100f26fb885_1_27: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00f26fb885_1_36: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4" name="Google Shape;574;g100f26fb885_1_36: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75" name="Google Shape;575;g100f26fb885_1_36: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00f26fb885_1_45: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4" name="Google Shape;584;g100f26fb885_1_45: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Sandi</a:t>
            </a:r>
            <a:endParaRPr b="0" sz="2000" strike="noStrike">
              <a:latin typeface="Arial"/>
              <a:ea typeface="Arial"/>
              <a:cs typeface="Arial"/>
              <a:sym typeface="Arial"/>
            </a:endParaRPr>
          </a:p>
        </p:txBody>
      </p:sp>
      <p:sp>
        <p:nvSpPr>
          <p:cNvPr id="585" name="Google Shape;585;g100f26fb885_1_45: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4" name="Google Shape;594;p18: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Joe</a:t>
            </a:r>
            <a:endParaRPr b="0" sz="2000" strike="noStrike">
              <a:latin typeface="Arial"/>
              <a:ea typeface="Arial"/>
              <a:cs typeface="Arial"/>
              <a:sym typeface="Arial"/>
            </a:endParaRPr>
          </a:p>
        </p:txBody>
      </p:sp>
      <p:sp>
        <p:nvSpPr>
          <p:cNvPr id="595" name="Google Shape;595;p18: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00ee9129d8_0_15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g100ee9129d8_0_158: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Joe </a:t>
            </a:r>
            <a:endParaRPr b="0" sz="2000" strike="noStrike">
              <a:latin typeface="Arial"/>
              <a:ea typeface="Arial"/>
              <a:cs typeface="Arial"/>
              <a:sym typeface="Arial"/>
            </a:endParaRPr>
          </a:p>
        </p:txBody>
      </p:sp>
      <p:sp>
        <p:nvSpPr>
          <p:cNvPr id="607" name="Google Shape;607;g100ee9129d8_0_158: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74fdaf5e51_0_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6" name="Google Shape;616;g174fdaf5e51_0_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sz="2000"/>
          </a:p>
          <a:p>
            <a:pPr indent="0" lvl="0" marL="0" rtl="0" algn="l">
              <a:spcBef>
                <a:spcPts val="0"/>
              </a:spcBef>
              <a:spcAft>
                <a:spcPts val="0"/>
              </a:spcAft>
              <a:buNone/>
            </a:pPr>
            <a:r>
              <a:rPr lang="en-CA" sz="2000"/>
              <a:t>Legal is the only option to get results</a:t>
            </a:r>
            <a:endParaRPr sz="2000"/>
          </a:p>
          <a:p>
            <a:pPr indent="0" lvl="0" marL="0" rtl="0" algn="l">
              <a:spcBef>
                <a:spcPts val="0"/>
              </a:spcBef>
              <a:spcAft>
                <a:spcPts val="0"/>
              </a:spcAft>
              <a:buNone/>
            </a:pPr>
            <a:r>
              <a:rPr lang="en-CA" sz="2000"/>
              <a:t>2 lawyers in the community are working with the board to ensure we are being represented fairly (price and action)</a:t>
            </a:r>
            <a:endParaRPr sz="2000"/>
          </a:p>
          <a:p>
            <a:pPr indent="0" lvl="0" marL="0" rtl="0" algn="l">
              <a:spcBef>
                <a:spcPts val="0"/>
              </a:spcBef>
              <a:spcAft>
                <a:spcPts val="0"/>
              </a:spcAft>
              <a:buNone/>
            </a:pPr>
            <a:r>
              <a:t/>
            </a:r>
            <a:endParaRPr sz="2000"/>
          </a:p>
        </p:txBody>
      </p:sp>
      <p:sp>
        <p:nvSpPr>
          <p:cNvPr id="617" name="Google Shape;617;g174fdaf5e51_0_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6" name="Google Shape;626;p19: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Anu </a:t>
            </a:r>
            <a:endParaRPr b="0" sz="2000" strike="noStrike">
              <a:latin typeface="Arial"/>
              <a:ea typeface="Arial"/>
              <a:cs typeface="Arial"/>
              <a:sym typeface="Arial"/>
            </a:endParaRPr>
          </a:p>
        </p:txBody>
      </p:sp>
      <p:sp>
        <p:nvSpPr>
          <p:cNvPr id="627" name="Google Shape;627;p19: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1: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8" name="Google Shape;638;p21: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Doug</a:t>
            </a:r>
            <a:endParaRPr b="0" sz="2000" strike="noStrike">
              <a:latin typeface="Arial"/>
              <a:ea typeface="Arial"/>
              <a:cs typeface="Arial"/>
              <a:sym typeface="Arial"/>
            </a:endParaRPr>
          </a:p>
        </p:txBody>
      </p:sp>
      <p:sp>
        <p:nvSpPr>
          <p:cNvPr id="639" name="Google Shape;639;p21: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4: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247" name="Google Shape;247;p4: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a17db148cd_0_172:notes"/>
          <p:cNvSpPr/>
          <p:nvPr>
            <p:ph idx="2" type="sldImg"/>
          </p:nvPr>
        </p:nvSpPr>
        <p:spPr>
          <a:xfrm>
            <a:off x="1106910" y="812520"/>
            <a:ext cx="5345400" cy="40089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a17db148cd_0_172: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Doug</a:t>
            </a:r>
            <a:endParaRPr/>
          </a:p>
        </p:txBody>
      </p:sp>
      <p:sp>
        <p:nvSpPr>
          <p:cNvPr id="649" name="Google Shape;649;ga17db148cd_0_172:notes"/>
          <p:cNvSpPr txBox="1"/>
          <p:nvPr>
            <p:ph idx="12" type="sldNum"/>
          </p:nvPr>
        </p:nvSpPr>
        <p:spPr>
          <a:xfrm>
            <a:off x="4278960" y="10157400"/>
            <a:ext cx="3280800" cy="5343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8: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9" name="Google Shape;659;p28: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sz="2000"/>
          </a:p>
          <a:p>
            <a:pPr indent="0" lvl="0" marL="0" rtl="0" algn="l">
              <a:spcBef>
                <a:spcPts val="0"/>
              </a:spcBef>
              <a:spcAft>
                <a:spcPts val="0"/>
              </a:spcAft>
              <a:buNone/>
            </a:pPr>
            <a:r>
              <a:rPr lang="en-CA" sz="2000"/>
              <a:t>Speak to bold notes </a:t>
            </a:r>
            <a:endParaRPr sz="2000"/>
          </a:p>
          <a:p>
            <a:pPr indent="0" lvl="0" marL="0" rtl="0" algn="l">
              <a:spcBef>
                <a:spcPts val="0"/>
              </a:spcBef>
              <a:spcAft>
                <a:spcPts val="0"/>
              </a:spcAft>
              <a:buNone/>
            </a:pPr>
            <a:r>
              <a:rPr lang="en-CA" sz="2000"/>
              <a:t>Many households have volunteered over the past 30 years so we have to we have to be </a:t>
            </a:r>
            <a:r>
              <a:rPr lang="en-CA" sz="2000"/>
              <a:t>cognizant</a:t>
            </a:r>
            <a:r>
              <a:rPr lang="en-CA" sz="2000"/>
              <a:t> of that fact. 20% is higher over time</a:t>
            </a:r>
            <a:endParaRPr sz="2000"/>
          </a:p>
        </p:txBody>
      </p:sp>
      <p:sp>
        <p:nvSpPr>
          <p:cNvPr id="660" name="Google Shape;660;p28: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a17db148cd_0_24:notes"/>
          <p:cNvSpPr/>
          <p:nvPr>
            <p:ph idx="2" type="sldImg"/>
          </p:nvPr>
        </p:nvSpPr>
        <p:spPr>
          <a:xfrm>
            <a:off x="1106910" y="812520"/>
            <a:ext cx="5345400" cy="40089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a17db148cd_0_24: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CA"/>
              <a:t>Mark</a:t>
            </a:r>
            <a:endParaRPr/>
          </a:p>
          <a:p>
            <a:pPr indent="0" lvl="0" marL="0" rtl="0" algn="l">
              <a:spcBef>
                <a:spcPts val="0"/>
              </a:spcBef>
              <a:spcAft>
                <a:spcPts val="0"/>
              </a:spcAft>
              <a:buNone/>
            </a:pPr>
            <a:r>
              <a:rPr lang="en-CA"/>
              <a:t>Beach and playground need some attention and we need a name to take care of it - possibly purchase a new </a:t>
            </a:r>
            <a:r>
              <a:rPr lang="en-CA"/>
              <a:t>rototiller</a:t>
            </a:r>
            <a:r>
              <a:rPr lang="en-CA"/>
              <a:t> this year for the beaches</a:t>
            </a:r>
            <a:endParaRPr/>
          </a:p>
          <a:p>
            <a:pPr indent="0" lvl="0" marL="0" rtl="0" algn="l">
              <a:spcBef>
                <a:spcPts val="0"/>
              </a:spcBef>
              <a:spcAft>
                <a:spcPts val="0"/>
              </a:spcAft>
              <a:buNone/>
            </a:pPr>
            <a:r>
              <a:rPr lang="en-CA"/>
              <a:t>Leslie would like to get a family involved with coordination of children’s events throughout the year and this would be best done by a family with young children. </a:t>
            </a:r>
            <a:endParaRPr/>
          </a:p>
        </p:txBody>
      </p:sp>
      <p:sp>
        <p:nvSpPr>
          <p:cNvPr id="670" name="Google Shape;670;ga17db148cd_0_24:notes"/>
          <p:cNvSpPr txBox="1"/>
          <p:nvPr>
            <p:ph idx="12" type="sldNum"/>
          </p:nvPr>
        </p:nvSpPr>
        <p:spPr>
          <a:xfrm>
            <a:off x="4278960" y="10157400"/>
            <a:ext cx="3280800" cy="5343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9" name="Google Shape;679;p30: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sz="2000"/>
          </a:p>
          <a:p>
            <a:pPr indent="0" lvl="0" marL="0" rtl="0" algn="l">
              <a:spcBef>
                <a:spcPts val="0"/>
              </a:spcBef>
              <a:spcAft>
                <a:spcPts val="0"/>
              </a:spcAft>
              <a:buNone/>
            </a:pPr>
            <a:r>
              <a:rPr lang="en-CA" sz="2000"/>
              <a:t>Lena’s job is </a:t>
            </a:r>
            <a:r>
              <a:rPr lang="en-CA" sz="2000"/>
              <a:t>computer</a:t>
            </a:r>
            <a:r>
              <a:rPr lang="en-CA" sz="2000"/>
              <a:t> savvy</a:t>
            </a:r>
            <a:endParaRPr sz="2000"/>
          </a:p>
        </p:txBody>
      </p:sp>
      <p:sp>
        <p:nvSpPr>
          <p:cNvPr id="680" name="Google Shape;680;p30: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a17db148cd_0_131: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9" name="Google Shape;689;ga17db148cd_0_131: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690" name="Google Shape;690;ga17db148cd_0_131: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2: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9" name="Google Shape;699;p32: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700" name="Google Shape;700;p32: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3: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6" name="Google Shape;706;p33: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b="0" sz="2000" strike="noStrike">
              <a:latin typeface="Arial"/>
              <a:ea typeface="Arial"/>
              <a:cs typeface="Arial"/>
              <a:sym typeface="Arial"/>
            </a:endParaRPr>
          </a:p>
        </p:txBody>
      </p:sp>
      <p:sp>
        <p:nvSpPr>
          <p:cNvPr id="707" name="Google Shape;707;p33: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4: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3" name="Google Shape;713;p34: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714" name="Google Shape;714;p34: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5: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Mark</a:t>
            </a:r>
            <a:endParaRPr sz="2000"/>
          </a:p>
          <a:p>
            <a:pPr indent="0" lvl="0" marL="0" rtl="0" algn="l">
              <a:spcBef>
                <a:spcPts val="0"/>
              </a:spcBef>
              <a:spcAft>
                <a:spcPts val="0"/>
              </a:spcAft>
              <a:buNone/>
            </a:pPr>
            <a:r>
              <a:rPr lang="en-CA" sz="2000"/>
              <a:t>Hand over to Dan Anderson - a </a:t>
            </a:r>
            <a:r>
              <a:rPr lang="en-CA" sz="2000"/>
              <a:t>pillar</a:t>
            </a:r>
            <a:r>
              <a:rPr lang="en-CA" sz="2000"/>
              <a:t> in our community</a:t>
            </a:r>
            <a:endParaRPr sz="2000"/>
          </a:p>
        </p:txBody>
      </p:sp>
      <p:sp>
        <p:nvSpPr>
          <p:cNvPr id="257" name="Google Shape;257;p5: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6: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264" name="Google Shape;264;p6: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7: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sz="2000"/>
          </a:p>
          <a:p>
            <a:pPr indent="0" lvl="0" marL="0" rtl="0" algn="l">
              <a:spcBef>
                <a:spcPts val="0"/>
              </a:spcBef>
              <a:spcAft>
                <a:spcPts val="0"/>
              </a:spcAft>
              <a:buNone/>
            </a:pPr>
            <a:r>
              <a:rPr lang="en-CA" sz="2000"/>
              <a:t>EACH OF THE 4 LAKES HAVE A REPRESENTATIVE</a:t>
            </a:r>
            <a:endParaRPr b="0" sz="2000" strike="noStrike">
              <a:latin typeface="Arial"/>
              <a:ea typeface="Arial"/>
              <a:cs typeface="Arial"/>
              <a:sym typeface="Arial"/>
            </a:endParaRPr>
          </a:p>
        </p:txBody>
      </p:sp>
      <p:sp>
        <p:nvSpPr>
          <p:cNvPr id="276" name="Google Shape;276;p7: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3b27f31d3_1_0: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ga3b27f31d3_1_0: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sz="2000"/>
          </a:p>
          <a:p>
            <a:pPr indent="0" lvl="0" marL="0" rtl="0" algn="l">
              <a:spcBef>
                <a:spcPts val="0"/>
              </a:spcBef>
              <a:spcAft>
                <a:spcPts val="0"/>
              </a:spcAft>
              <a:buNone/>
            </a:pPr>
            <a:r>
              <a:rPr lang="en-CA" sz="2000"/>
              <a:t>VEGETATION REMOVAL WOULD BE A HUGH COST FOR VERY LITTLE RESULTS BECAUSE THE CURRENT SYSTEM IS WORKING WELL. WE WILL ALWAYS HAVE VEGETATION ALONG THE SHORE LINE SO IT IS INDIVIDUALS ON THE LAKES RESPONSIBILITY TO CONTROL THE GROWTH OFF OF THEIR PROPERTY LINE.</a:t>
            </a:r>
            <a:endParaRPr b="0" sz="2000" strike="noStrike">
              <a:latin typeface="Arial"/>
              <a:ea typeface="Arial"/>
              <a:cs typeface="Arial"/>
              <a:sym typeface="Arial"/>
            </a:endParaRPr>
          </a:p>
        </p:txBody>
      </p:sp>
      <p:sp>
        <p:nvSpPr>
          <p:cNvPr id="287" name="Google Shape;287;ga3b27f31d3_1_0: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3b27f31d3_1_9:notes"/>
          <p:cNvSpPr/>
          <p:nvPr>
            <p:ph idx="2" type="sldImg"/>
          </p:nvPr>
        </p:nvSpPr>
        <p:spPr>
          <a:xfrm>
            <a:off x="1371508" y="1143000"/>
            <a:ext cx="4114200" cy="3085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ga3b27f31d3_1_9:notes"/>
          <p:cNvSpPr txBox="1"/>
          <p:nvPr>
            <p:ph idx="1" type="body"/>
          </p:nvPr>
        </p:nvSpPr>
        <p:spPr>
          <a:xfrm>
            <a:off x="685800" y="4400640"/>
            <a:ext cx="5485800" cy="3599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CA" sz="2000"/>
              <a:t>Dan</a:t>
            </a:r>
            <a:endParaRPr b="0" sz="2000" strike="noStrike">
              <a:latin typeface="Arial"/>
              <a:ea typeface="Arial"/>
              <a:cs typeface="Arial"/>
              <a:sym typeface="Arial"/>
            </a:endParaRPr>
          </a:p>
        </p:txBody>
      </p:sp>
      <p:sp>
        <p:nvSpPr>
          <p:cNvPr id="298" name="Google Shape;298;ga3b27f31d3_1_9:notes"/>
          <p:cNvSpPr/>
          <p:nvPr/>
        </p:nvSpPr>
        <p:spPr>
          <a:xfrm>
            <a:off x="3884760" y="8685360"/>
            <a:ext cx="2971200" cy="45780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
        <p:nvSpPr>
          <p:cNvPr id="13" name="Google Shape;13;p2"/>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2" name="Shape 42"/>
        <p:cNvGrpSpPr/>
        <p:nvPr/>
      </p:nvGrpSpPr>
      <p:grpSpPr>
        <a:xfrm>
          <a:off x="0" y="0"/>
          <a:ext cx="0" cy="0"/>
          <a:chOff x="0" y="0"/>
          <a:chExt cx="0" cy="0"/>
        </a:xfrm>
      </p:grpSpPr>
      <p:sp>
        <p:nvSpPr>
          <p:cNvPr id="43" name="Google Shape;43;p11"/>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4" name="Google Shape;44;p11"/>
          <p:cNvSpPr txBox="1"/>
          <p:nvPr>
            <p:ph idx="1" type="body"/>
          </p:nvPr>
        </p:nvSpPr>
        <p:spPr>
          <a:xfrm>
            <a:off x="457110" y="160452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45" name="Google Shape;45;p11"/>
          <p:cNvSpPr txBox="1"/>
          <p:nvPr>
            <p:ph idx="2"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6" name="Shape 46"/>
        <p:cNvGrpSpPr/>
        <p:nvPr/>
      </p:nvGrpSpPr>
      <p:grpSpPr>
        <a:xfrm>
          <a:off x="0" y="0"/>
          <a:ext cx="0" cy="0"/>
          <a:chOff x="0" y="0"/>
          <a:chExt cx="0" cy="0"/>
        </a:xfrm>
      </p:grpSpPr>
      <p:sp>
        <p:nvSpPr>
          <p:cNvPr id="47" name="Google Shape;47;p12"/>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48" name="Google Shape;48;p12"/>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49" name="Google Shape;49;p12"/>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0" name="Google Shape;50;p12"/>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1" name="Google Shape;51;p12"/>
          <p:cNvSpPr txBox="1"/>
          <p:nvPr>
            <p:ph idx="4"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2" name="Shape 52"/>
        <p:cNvGrpSpPr/>
        <p:nvPr/>
      </p:nvGrpSpPr>
      <p:grpSpPr>
        <a:xfrm>
          <a:off x="0" y="0"/>
          <a:ext cx="0" cy="0"/>
          <a:chOff x="0" y="0"/>
          <a:chExt cx="0" cy="0"/>
        </a:xfrm>
      </p:grpSpPr>
      <p:sp>
        <p:nvSpPr>
          <p:cNvPr id="53" name="Google Shape;53;p13"/>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54" name="Google Shape;54;p13"/>
          <p:cNvSpPr txBox="1"/>
          <p:nvPr>
            <p:ph idx="1" type="body"/>
          </p:nvPr>
        </p:nvSpPr>
        <p:spPr>
          <a:xfrm>
            <a:off x="45711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5" name="Google Shape;55;p13"/>
          <p:cNvSpPr txBox="1"/>
          <p:nvPr>
            <p:ph idx="2" type="body"/>
          </p:nvPr>
        </p:nvSpPr>
        <p:spPr>
          <a:xfrm>
            <a:off x="323973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6" name="Google Shape;56;p13"/>
          <p:cNvSpPr txBox="1"/>
          <p:nvPr>
            <p:ph idx="3" type="body"/>
          </p:nvPr>
        </p:nvSpPr>
        <p:spPr>
          <a:xfrm>
            <a:off x="602235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7" name="Google Shape;57;p13"/>
          <p:cNvSpPr txBox="1"/>
          <p:nvPr>
            <p:ph idx="4" type="body"/>
          </p:nvPr>
        </p:nvSpPr>
        <p:spPr>
          <a:xfrm>
            <a:off x="45711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8" name="Google Shape;58;p13"/>
          <p:cNvSpPr txBox="1"/>
          <p:nvPr>
            <p:ph idx="5" type="body"/>
          </p:nvPr>
        </p:nvSpPr>
        <p:spPr>
          <a:xfrm>
            <a:off x="323973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59" name="Google Shape;59;p13"/>
          <p:cNvSpPr txBox="1"/>
          <p:nvPr>
            <p:ph idx="6" type="body"/>
          </p:nvPr>
        </p:nvSpPr>
        <p:spPr>
          <a:xfrm>
            <a:off x="602235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66" name="Google Shape;66;p16"/>
          <p:cNvSpPr txBox="1"/>
          <p:nvPr>
            <p:ph idx="1" type="subTitle"/>
          </p:nvPr>
        </p:nvSpPr>
        <p:spPr>
          <a:xfrm>
            <a:off x="457110" y="1604520"/>
            <a:ext cx="8229300" cy="39771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7" name="Shape 67"/>
        <p:cNvGrpSpPr/>
        <p:nvPr/>
      </p:nvGrpSpPr>
      <p:grpSpPr>
        <a:xfrm>
          <a:off x="0" y="0"/>
          <a:ext cx="0" cy="0"/>
          <a:chOff x="0" y="0"/>
          <a:chExt cx="0" cy="0"/>
        </a:xfrm>
      </p:grpSpPr>
      <p:sp>
        <p:nvSpPr>
          <p:cNvPr id="68" name="Google Shape;68;p17"/>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69" name="Google Shape;69;p17"/>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0" name="Shape 70"/>
        <p:cNvGrpSpPr/>
        <p:nvPr/>
      </p:nvGrpSpPr>
      <p:grpSpPr>
        <a:xfrm>
          <a:off x="0" y="0"/>
          <a:ext cx="0" cy="0"/>
          <a:chOff x="0" y="0"/>
          <a:chExt cx="0" cy="0"/>
        </a:xfrm>
      </p:grpSpPr>
      <p:sp>
        <p:nvSpPr>
          <p:cNvPr id="71" name="Google Shape;71;p18"/>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72" name="Google Shape;72;p18"/>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73" name="Google Shape;73;p18"/>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9"/>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6" name="Shape 76"/>
        <p:cNvGrpSpPr/>
        <p:nvPr/>
      </p:nvGrpSpPr>
      <p:grpSpPr>
        <a:xfrm>
          <a:off x="0" y="0"/>
          <a:ext cx="0" cy="0"/>
          <a:chOff x="0" y="0"/>
          <a:chExt cx="0" cy="0"/>
        </a:xfrm>
      </p:grpSpPr>
      <p:sp>
        <p:nvSpPr>
          <p:cNvPr id="77" name="Google Shape;77;p20"/>
          <p:cNvSpPr txBox="1"/>
          <p:nvPr>
            <p:ph idx="1" type="subTitle"/>
          </p:nvPr>
        </p:nvSpPr>
        <p:spPr>
          <a:xfrm>
            <a:off x="457110" y="273600"/>
            <a:ext cx="8229300" cy="5307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8" name="Shape 78"/>
        <p:cNvGrpSpPr/>
        <p:nvPr/>
      </p:nvGrpSpPr>
      <p:grpSpPr>
        <a:xfrm>
          <a:off x="0" y="0"/>
          <a:ext cx="0" cy="0"/>
          <a:chOff x="0" y="0"/>
          <a:chExt cx="0" cy="0"/>
        </a:xfrm>
      </p:grpSpPr>
      <p:sp>
        <p:nvSpPr>
          <p:cNvPr id="79" name="Google Shape;79;p21"/>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80" name="Google Shape;80;p21"/>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81" name="Google Shape;81;p21"/>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82" name="Google Shape;82;p21"/>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3" name="Shape 83"/>
        <p:cNvGrpSpPr/>
        <p:nvPr/>
      </p:nvGrpSpPr>
      <p:grpSpPr>
        <a:xfrm>
          <a:off x="0" y="0"/>
          <a:ext cx="0" cy="0"/>
          <a:chOff x="0" y="0"/>
          <a:chExt cx="0" cy="0"/>
        </a:xfrm>
      </p:grpSpPr>
      <p:sp>
        <p:nvSpPr>
          <p:cNvPr id="84" name="Google Shape;84;p22"/>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85" name="Google Shape;85;p22"/>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86" name="Google Shape;86;p22"/>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87" name="Google Shape;87;p22"/>
          <p:cNvSpPr txBox="1"/>
          <p:nvPr>
            <p:ph idx="3"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8" name="Shape 88"/>
        <p:cNvGrpSpPr/>
        <p:nvPr/>
      </p:nvGrpSpPr>
      <p:grpSpPr>
        <a:xfrm>
          <a:off x="0" y="0"/>
          <a:ext cx="0" cy="0"/>
          <a:chOff x="0" y="0"/>
          <a:chExt cx="0" cy="0"/>
        </a:xfrm>
      </p:grpSpPr>
      <p:sp>
        <p:nvSpPr>
          <p:cNvPr id="89" name="Google Shape;89;p23"/>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90" name="Google Shape;90;p23"/>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91" name="Google Shape;91;p23"/>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92" name="Google Shape;92;p23"/>
          <p:cNvSpPr txBox="1"/>
          <p:nvPr>
            <p:ph idx="3"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3" name="Shape 93"/>
        <p:cNvGrpSpPr/>
        <p:nvPr/>
      </p:nvGrpSpPr>
      <p:grpSpPr>
        <a:xfrm>
          <a:off x="0" y="0"/>
          <a:ext cx="0" cy="0"/>
          <a:chOff x="0" y="0"/>
          <a:chExt cx="0" cy="0"/>
        </a:xfrm>
      </p:grpSpPr>
      <p:sp>
        <p:nvSpPr>
          <p:cNvPr id="94" name="Google Shape;94;p24"/>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95" name="Google Shape;95;p24"/>
          <p:cNvSpPr txBox="1"/>
          <p:nvPr>
            <p:ph idx="1" type="body"/>
          </p:nvPr>
        </p:nvSpPr>
        <p:spPr>
          <a:xfrm>
            <a:off x="457110" y="160452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96" name="Google Shape;96;p24"/>
          <p:cNvSpPr txBox="1"/>
          <p:nvPr>
            <p:ph idx="2"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7" name="Shape 97"/>
        <p:cNvGrpSpPr/>
        <p:nvPr/>
      </p:nvGrpSpPr>
      <p:grpSpPr>
        <a:xfrm>
          <a:off x="0" y="0"/>
          <a:ext cx="0" cy="0"/>
          <a:chOff x="0" y="0"/>
          <a:chExt cx="0" cy="0"/>
        </a:xfrm>
      </p:grpSpPr>
      <p:sp>
        <p:nvSpPr>
          <p:cNvPr id="98" name="Google Shape;98;p25"/>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99" name="Google Shape;99;p25"/>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0" name="Google Shape;100;p25"/>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1" name="Google Shape;101;p25"/>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2" name="Google Shape;102;p25"/>
          <p:cNvSpPr txBox="1"/>
          <p:nvPr>
            <p:ph idx="4"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3" name="Shape 103"/>
        <p:cNvGrpSpPr/>
        <p:nvPr/>
      </p:nvGrpSpPr>
      <p:grpSpPr>
        <a:xfrm>
          <a:off x="0" y="0"/>
          <a:ext cx="0" cy="0"/>
          <a:chOff x="0" y="0"/>
          <a:chExt cx="0" cy="0"/>
        </a:xfrm>
      </p:grpSpPr>
      <p:sp>
        <p:nvSpPr>
          <p:cNvPr id="104" name="Google Shape;104;p26"/>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05" name="Google Shape;105;p26"/>
          <p:cNvSpPr txBox="1"/>
          <p:nvPr>
            <p:ph idx="1" type="body"/>
          </p:nvPr>
        </p:nvSpPr>
        <p:spPr>
          <a:xfrm>
            <a:off x="45711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6" name="Google Shape;106;p26"/>
          <p:cNvSpPr txBox="1"/>
          <p:nvPr>
            <p:ph idx="2" type="body"/>
          </p:nvPr>
        </p:nvSpPr>
        <p:spPr>
          <a:xfrm>
            <a:off x="323973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7" name="Google Shape;107;p26"/>
          <p:cNvSpPr txBox="1"/>
          <p:nvPr>
            <p:ph idx="3" type="body"/>
          </p:nvPr>
        </p:nvSpPr>
        <p:spPr>
          <a:xfrm>
            <a:off x="602235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8" name="Google Shape;108;p26"/>
          <p:cNvSpPr txBox="1"/>
          <p:nvPr>
            <p:ph idx="4" type="body"/>
          </p:nvPr>
        </p:nvSpPr>
        <p:spPr>
          <a:xfrm>
            <a:off x="45711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09" name="Google Shape;109;p26"/>
          <p:cNvSpPr txBox="1"/>
          <p:nvPr>
            <p:ph idx="5" type="body"/>
          </p:nvPr>
        </p:nvSpPr>
        <p:spPr>
          <a:xfrm>
            <a:off x="323973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10" name="Google Shape;110;p26"/>
          <p:cNvSpPr txBox="1"/>
          <p:nvPr>
            <p:ph idx="6" type="body"/>
          </p:nvPr>
        </p:nvSpPr>
        <p:spPr>
          <a:xfrm>
            <a:off x="602235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4" name="Shape 11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5" name="Shape 115"/>
        <p:cNvGrpSpPr/>
        <p:nvPr/>
      </p:nvGrpSpPr>
      <p:grpSpPr>
        <a:xfrm>
          <a:off x="0" y="0"/>
          <a:ext cx="0" cy="0"/>
          <a:chOff x="0" y="0"/>
          <a:chExt cx="0" cy="0"/>
        </a:xfrm>
      </p:grpSpPr>
      <p:sp>
        <p:nvSpPr>
          <p:cNvPr id="116" name="Google Shape;116;p29"/>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17" name="Google Shape;117;p29"/>
          <p:cNvSpPr txBox="1"/>
          <p:nvPr>
            <p:ph idx="1" type="subTitle"/>
          </p:nvPr>
        </p:nvSpPr>
        <p:spPr>
          <a:xfrm>
            <a:off x="457110" y="1604520"/>
            <a:ext cx="8229300" cy="39771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8" name="Shape 118"/>
        <p:cNvGrpSpPr/>
        <p:nvPr/>
      </p:nvGrpSpPr>
      <p:grpSpPr>
        <a:xfrm>
          <a:off x="0" y="0"/>
          <a:ext cx="0" cy="0"/>
          <a:chOff x="0" y="0"/>
          <a:chExt cx="0" cy="0"/>
        </a:xfrm>
      </p:grpSpPr>
      <p:sp>
        <p:nvSpPr>
          <p:cNvPr id="119" name="Google Shape;119;p30"/>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20" name="Google Shape;120;p30"/>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1" name="Shape 121"/>
        <p:cNvGrpSpPr/>
        <p:nvPr/>
      </p:nvGrpSpPr>
      <p:grpSpPr>
        <a:xfrm>
          <a:off x="0" y="0"/>
          <a:ext cx="0" cy="0"/>
          <a:chOff x="0" y="0"/>
          <a:chExt cx="0" cy="0"/>
        </a:xfrm>
      </p:grpSpPr>
      <p:sp>
        <p:nvSpPr>
          <p:cNvPr id="122" name="Google Shape;122;p31"/>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23" name="Google Shape;123;p31"/>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24" name="Google Shape;124;p31"/>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32"/>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7" name="Google Shape;17;p4"/>
          <p:cNvSpPr txBox="1"/>
          <p:nvPr>
            <p:ph idx="1" type="subTitle"/>
          </p:nvPr>
        </p:nvSpPr>
        <p:spPr>
          <a:xfrm>
            <a:off x="457110" y="1604520"/>
            <a:ext cx="8229300" cy="39771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7" name="Shape 127"/>
        <p:cNvGrpSpPr/>
        <p:nvPr/>
      </p:nvGrpSpPr>
      <p:grpSpPr>
        <a:xfrm>
          <a:off x="0" y="0"/>
          <a:ext cx="0" cy="0"/>
          <a:chOff x="0" y="0"/>
          <a:chExt cx="0" cy="0"/>
        </a:xfrm>
      </p:grpSpPr>
      <p:sp>
        <p:nvSpPr>
          <p:cNvPr id="128" name="Google Shape;128;p33"/>
          <p:cNvSpPr txBox="1"/>
          <p:nvPr>
            <p:ph idx="1" type="subTitle"/>
          </p:nvPr>
        </p:nvSpPr>
        <p:spPr>
          <a:xfrm>
            <a:off x="457110" y="273600"/>
            <a:ext cx="8229300" cy="5307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29" name="Shape 129"/>
        <p:cNvGrpSpPr/>
        <p:nvPr/>
      </p:nvGrpSpPr>
      <p:grpSpPr>
        <a:xfrm>
          <a:off x="0" y="0"/>
          <a:ext cx="0" cy="0"/>
          <a:chOff x="0" y="0"/>
          <a:chExt cx="0" cy="0"/>
        </a:xfrm>
      </p:grpSpPr>
      <p:sp>
        <p:nvSpPr>
          <p:cNvPr id="130" name="Google Shape;130;p34"/>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31" name="Google Shape;131;p34"/>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32" name="Google Shape;132;p34"/>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33" name="Google Shape;133;p34"/>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4" name="Shape 134"/>
        <p:cNvGrpSpPr/>
        <p:nvPr/>
      </p:nvGrpSpPr>
      <p:grpSpPr>
        <a:xfrm>
          <a:off x="0" y="0"/>
          <a:ext cx="0" cy="0"/>
          <a:chOff x="0" y="0"/>
          <a:chExt cx="0" cy="0"/>
        </a:xfrm>
      </p:grpSpPr>
      <p:sp>
        <p:nvSpPr>
          <p:cNvPr id="135" name="Google Shape;135;p35"/>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36" name="Google Shape;136;p35"/>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37" name="Google Shape;137;p35"/>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38" name="Google Shape;138;p35"/>
          <p:cNvSpPr txBox="1"/>
          <p:nvPr>
            <p:ph idx="3"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39" name="Shape 139"/>
        <p:cNvGrpSpPr/>
        <p:nvPr/>
      </p:nvGrpSpPr>
      <p:grpSpPr>
        <a:xfrm>
          <a:off x="0" y="0"/>
          <a:ext cx="0" cy="0"/>
          <a:chOff x="0" y="0"/>
          <a:chExt cx="0" cy="0"/>
        </a:xfrm>
      </p:grpSpPr>
      <p:sp>
        <p:nvSpPr>
          <p:cNvPr id="140" name="Google Shape;140;p36"/>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41" name="Google Shape;141;p36"/>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42" name="Google Shape;142;p36"/>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43" name="Google Shape;143;p36"/>
          <p:cNvSpPr txBox="1"/>
          <p:nvPr>
            <p:ph idx="3"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4" name="Shape 144"/>
        <p:cNvGrpSpPr/>
        <p:nvPr/>
      </p:nvGrpSpPr>
      <p:grpSpPr>
        <a:xfrm>
          <a:off x="0" y="0"/>
          <a:ext cx="0" cy="0"/>
          <a:chOff x="0" y="0"/>
          <a:chExt cx="0" cy="0"/>
        </a:xfrm>
      </p:grpSpPr>
      <p:sp>
        <p:nvSpPr>
          <p:cNvPr id="145" name="Google Shape;145;p37"/>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46" name="Google Shape;146;p37"/>
          <p:cNvSpPr txBox="1"/>
          <p:nvPr>
            <p:ph idx="1" type="body"/>
          </p:nvPr>
        </p:nvSpPr>
        <p:spPr>
          <a:xfrm>
            <a:off x="457110" y="160452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47" name="Google Shape;147;p37"/>
          <p:cNvSpPr txBox="1"/>
          <p:nvPr>
            <p:ph idx="2"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48" name="Shape 148"/>
        <p:cNvGrpSpPr/>
        <p:nvPr/>
      </p:nvGrpSpPr>
      <p:grpSpPr>
        <a:xfrm>
          <a:off x="0" y="0"/>
          <a:ext cx="0" cy="0"/>
          <a:chOff x="0" y="0"/>
          <a:chExt cx="0" cy="0"/>
        </a:xfrm>
      </p:grpSpPr>
      <p:sp>
        <p:nvSpPr>
          <p:cNvPr id="149" name="Google Shape;149;p38"/>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50" name="Google Shape;150;p38"/>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1" name="Google Shape;151;p38"/>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2" name="Google Shape;152;p38"/>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3" name="Google Shape;153;p38"/>
          <p:cNvSpPr txBox="1"/>
          <p:nvPr>
            <p:ph idx="4"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4" name="Shape 154"/>
        <p:cNvGrpSpPr/>
        <p:nvPr/>
      </p:nvGrpSpPr>
      <p:grpSpPr>
        <a:xfrm>
          <a:off x="0" y="0"/>
          <a:ext cx="0" cy="0"/>
          <a:chOff x="0" y="0"/>
          <a:chExt cx="0" cy="0"/>
        </a:xfrm>
      </p:grpSpPr>
      <p:sp>
        <p:nvSpPr>
          <p:cNvPr id="155" name="Google Shape;155;p39"/>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56" name="Google Shape;156;p39"/>
          <p:cNvSpPr txBox="1"/>
          <p:nvPr>
            <p:ph idx="1" type="body"/>
          </p:nvPr>
        </p:nvSpPr>
        <p:spPr>
          <a:xfrm>
            <a:off x="45711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7" name="Google Shape;157;p39"/>
          <p:cNvSpPr txBox="1"/>
          <p:nvPr>
            <p:ph idx="2" type="body"/>
          </p:nvPr>
        </p:nvSpPr>
        <p:spPr>
          <a:xfrm>
            <a:off x="323973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8" name="Google Shape;158;p39"/>
          <p:cNvSpPr txBox="1"/>
          <p:nvPr>
            <p:ph idx="3" type="body"/>
          </p:nvPr>
        </p:nvSpPr>
        <p:spPr>
          <a:xfrm>
            <a:off x="602235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59" name="Google Shape;159;p39"/>
          <p:cNvSpPr txBox="1"/>
          <p:nvPr>
            <p:ph idx="4" type="body"/>
          </p:nvPr>
        </p:nvSpPr>
        <p:spPr>
          <a:xfrm>
            <a:off x="45711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60" name="Google Shape;160;p39"/>
          <p:cNvSpPr txBox="1"/>
          <p:nvPr>
            <p:ph idx="5" type="body"/>
          </p:nvPr>
        </p:nvSpPr>
        <p:spPr>
          <a:xfrm>
            <a:off x="323973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61" name="Google Shape;161;p39"/>
          <p:cNvSpPr txBox="1"/>
          <p:nvPr>
            <p:ph idx="6" type="body"/>
          </p:nvPr>
        </p:nvSpPr>
        <p:spPr>
          <a:xfrm>
            <a:off x="602235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66" name="Shape 166"/>
        <p:cNvGrpSpPr/>
        <p:nvPr/>
      </p:nvGrpSpPr>
      <p:grpSpPr>
        <a:xfrm>
          <a:off x="0" y="0"/>
          <a:ext cx="0" cy="0"/>
          <a:chOff x="0" y="0"/>
          <a:chExt cx="0" cy="0"/>
        </a:xfrm>
      </p:grpSpPr>
      <p:sp>
        <p:nvSpPr>
          <p:cNvPr id="167" name="Google Shape;167;p41"/>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68" name="Google Shape;168;p41"/>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69" name="Google Shape;169;p41"/>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0" name="Shape 170"/>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1" name="Shape 171"/>
        <p:cNvGrpSpPr/>
        <p:nvPr/>
      </p:nvGrpSpPr>
      <p:grpSpPr>
        <a:xfrm>
          <a:off x="0" y="0"/>
          <a:ext cx="0" cy="0"/>
          <a:chOff x="0" y="0"/>
          <a:chExt cx="0" cy="0"/>
        </a:xfrm>
      </p:grpSpPr>
      <p:sp>
        <p:nvSpPr>
          <p:cNvPr id="172" name="Google Shape;172;p43"/>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73" name="Google Shape;173;p43"/>
          <p:cNvSpPr txBox="1"/>
          <p:nvPr>
            <p:ph idx="1" type="subTitle"/>
          </p:nvPr>
        </p:nvSpPr>
        <p:spPr>
          <a:xfrm>
            <a:off x="457110" y="1604520"/>
            <a:ext cx="8229300" cy="39771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 name="Shape 18"/>
        <p:cNvGrpSpPr/>
        <p:nvPr/>
      </p:nvGrpSpPr>
      <p:grpSpPr>
        <a:xfrm>
          <a:off x="0" y="0"/>
          <a:ext cx="0" cy="0"/>
          <a:chOff x="0" y="0"/>
          <a:chExt cx="0" cy="0"/>
        </a:xfrm>
      </p:grpSpPr>
      <p:sp>
        <p:nvSpPr>
          <p:cNvPr id="19" name="Google Shape;19;p5"/>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20" name="Google Shape;20;p5"/>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4" name="Shape 174"/>
        <p:cNvGrpSpPr/>
        <p:nvPr/>
      </p:nvGrpSpPr>
      <p:grpSpPr>
        <a:xfrm>
          <a:off x="0" y="0"/>
          <a:ext cx="0" cy="0"/>
          <a:chOff x="0" y="0"/>
          <a:chExt cx="0" cy="0"/>
        </a:xfrm>
      </p:grpSpPr>
      <p:sp>
        <p:nvSpPr>
          <p:cNvPr id="175" name="Google Shape;175;p44"/>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76" name="Google Shape;176;p44"/>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45"/>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79" name="Shape 179"/>
        <p:cNvGrpSpPr/>
        <p:nvPr/>
      </p:nvGrpSpPr>
      <p:grpSpPr>
        <a:xfrm>
          <a:off x="0" y="0"/>
          <a:ext cx="0" cy="0"/>
          <a:chOff x="0" y="0"/>
          <a:chExt cx="0" cy="0"/>
        </a:xfrm>
      </p:grpSpPr>
      <p:sp>
        <p:nvSpPr>
          <p:cNvPr id="180" name="Google Shape;180;p46"/>
          <p:cNvSpPr txBox="1"/>
          <p:nvPr>
            <p:ph idx="1" type="subTitle"/>
          </p:nvPr>
        </p:nvSpPr>
        <p:spPr>
          <a:xfrm>
            <a:off x="457110" y="273600"/>
            <a:ext cx="8229300" cy="5307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81" name="Shape 181"/>
        <p:cNvGrpSpPr/>
        <p:nvPr/>
      </p:nvGrpSpPr>
      <p:grpSpPr>
        <a:xfrm>
          <a:off x="0" y="0"/>
          <a:ext cx="0" cy="0"/>
          <a:chOff x="0" y="0"/>
          <a:chExt cx="0" cy="0"/>
        </a:xfrm>
      </p:grpSpPr>
      <p:sp>
        <p:nvSpPr>
          <p:cNvPr id="182" name="Google Shape;182;p47"/>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83" name="Google Shape;183;p47"/>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84" name="Google Shape;184;p47"/>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85" name="Google Shape;185;p47"/>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86" name="Shape 186"/>
        <p:cNvGrpSpPr/>
        <p:nvPr/>
      </p:nvGrpSpPr>
      <p:grpSpPr>
        <a:xfrm>
          <a:off x="0" y="0"/>
          <a:ext cx="0" cy="0"/>
          <a:chOff x="0" y="0"/>
          <a:chExt cx="0" cy="0"/>
        </a:xfrm>
      </p:grpSpPr>
      <p:sp>
        <p:nvSpPr>
          <p:cNvPr id="187" name="Google Shape;187;p48"/>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88" name="Google Shape;188;p48"/>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89" name="Google Shape;189;p48"/>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90" name="Google Shape;190;p48"/>
          <p:cNvSpPr txBox="1"/>
          <p:nvPr>
            <p:ph idx="3"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91" name="Shape 191"/>
        <p:cNvGrpSpPr/>
        <p:nvPr/>
      </p:nvGrpSpPr>
      <p:grpSpPr>
        <a:xfrm>
          <a:off x="0" y="0"/>
          <a:ext cx="0" cy="0"/>
          <a:chOff x="0" y="0"/>
          <a:chExt cx="0" cy="0"/>
        </a:xfrm>
      </p:grpSpPr>
      <p:sp>
        <p:nvSpPr>
          <p:cNvPr id="192" name="Google Shape;192;p49"/>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93" name="Google Shape;193;p49"/>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94" name="Google Shape;194;p49"/>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95" name="Google Shape;195;p49"/>
          <p:cNvSpPr txBox="1"/>
          <p:nvPr>
            <p:ph idx="3"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96" name="Shape 196"/>
        <p:cNvGrpSpPr/>
        <p:nvPr/>
      </p:nvGrpSpPr>
      <p:grpSpPr>
        <a:xfrm>
          <a:off x="0" y="0"/>
          <a:ext cx="0" cy="0"/>
          <a:chOff x="0" y="0"/>
          <a:chExt cx="0" cy="0"/>
        </a:xfrm>
      </p:grpSpPr>
      <p:sp>
        <p:nvSpPr>
          <p:cNvPr id="197" name="Google Shape;197;p50"/>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198" name="Google Shape;198;p50"/>
          <p:cNvSpPr txBox="1"/>
          <p:nvPr>
            <p:ph idx="1" type="body"/>
          </p:nvPr>
        </p:nvSpPr>
        <p:spPr>
          <a:xfrm>
            <a:off x="457110" y="160452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199" name="Google Shape;199;p50"/>
          <p:cNvSpPr txBox="1"/>
          <p:nvPr>
            <p:ph idx="2"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00" name="Shape 200"/>
        <p:cNvGrpSpPr/>
        <p:nvPr/>
      </p:nvGrpSpPr>
      <p:grpSpPr>
        <a:xfrm>
          <a:off x="0" y="0"/>
          <a:ext cx="0" cy="0"/>
          <a:chOff x="0" y="0"/>
          <a:chExt cx="0" cy="0"/>
        </a:xfrm>
      </p:grpSpPr>
      <p:sp>
        <p:nvSpPr>
          <p:cNvPr id="201" name="Google Shape;201;p51"/>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202" name="Google Shape;202;p51"/>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03" name="Google Shape;203;p51"/>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04" name="Google Shape;204;p51"/>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05" name="Google Shape;205;p51"/>
          <p:cNvSpPr txBox="1"/>
          <p:nvPr>
            <p:ph idx="4"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06" name="Shape 206"/>
        <p:cNvGrpSpPr/>
        <p:nvPr/>
      </p:nvGrpSpPr>
      <p:grpSpPr>
        <a:xfrm>
          <a:off x="0" y="0"/>
          <a:ext cx="0" cy="0"/>
          <a:chOff x="0" y="0"/>
          <a:chExt cx="0" cy="0"/>
        </a:xfrm>
      </p:grpSpPr>
      <p:sp>
        <p:nvSpPr>
          <p:cNvPr id="207" name="Google Shape;207;p52"/>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208" name="Google Shape;208;p52"/>
          <p:cNvSpPr txBox="1"/>
          <p:nvPr>
            <p:ph idx="1" type="body"/>
          </p:nvPr>
        </p:nvSpPr>
        <p:spPr>
          <a:xfrm>
            <a:off x="45711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09" name="Google Shape;209;p52"/>
          <p:cNvSpPr txBox="1"/>
          <p:nvPr>
            <p:ph idx="2" type="body"/>
          </p:nvPr>
        </p:nvSpPr>
        <p:spPr>
          <a:xfrm>
            <a:off x="323973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10" name="Google Shape;210;p52"/>
          <p:cNvSpPr txBox="1"/>
          <p:nvPr>
            <p:ph idx="3" type="body"/>
          </p:nvPr>
        </p:nvSpPr>
        <p:spPr>
          <a:xfrm>
            <a:off x="6022350" y="160452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11" name="Google Shape;211;p52"/>
          <p:cNvSpPr txBox="1"/>
          <p:nvPr>
            <p:ph idx="4" type="body"/>
          </p:nvPr>
        </p:nvSpPr>
        <p:spPr>
          <a:xfrm>
            <a:off x="45711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12" name="Google Shape;212;p52"/>
          <p:cNvSpPr txBox="1"/>
          <p:nvPr>
            <p:ph idx="5" type="body"/>
          </p:nvPr>
        </p:nvSpPr>
        <p:spPr>
          <a:xfrm>
            <a:off x="323973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13" name="Google Shape;213;p52"/>
          <p:cNvSpPr txBox="1"/>
          <p:nvPr>
            <p:ph idx="6" type="body"/>
          </p:nvPr>
        </p:nvSpPr>
        <p:spPr>
          <a:xfrm>
            <a:off x="6022350" y="3682080"/>
            <a:ext cx="26499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23" name="Google Shape;23;p6"/>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24" name="Google Shape;24;p6"/>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 name="Shape 25"/>
        <p:cNvGrpSpPr/>
        <p:nvPr/>
      </p:nvGrpSpPr>
      <p:grpSpPr>
        <a:xfrm>
          <a:off x="0" y="0"/>
          <a:ext cx="0" cy="0"/>
          <a:chOff x="0" y="0"/>
          <a:chExt cx="0" cy="0"/>
        </a:xfrm>
      </p:grpSpPr>
      <p:sp>
        <p:nvSpPr>
          <p:cNvPr id="26" name="Google Shape;26;p7"/>
          <p:cNvSpPr txBox="1"/>
          <p:nvPr>
            <p:ph idx="1" type="subTitle"/>
          </p:nvPr>
        </p:nvSpPr>
        <p:spPr>
          <a:xfrm>
            <a:off x="457110" y="273600"/>
            <a:ext cx="8229300" cy="5307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8"/>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29" name="Google Shape;29;p8"/>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30" name="Google Shape;30;p8"/>
          <p:cNvSpPr txBox="1"/>
          <p:nvPr>
            <p:ph idx="2" type="body"/>
          </p:nvPr>
        </p:nvSpPr>
        <p:spPr>
          <a:xfrm>
            <a:off x="467397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31" name="Google Shape;31;p8"/>
          <p:cNvSpPr txBox="1"/>
          <p:nvPr>
            <p:ph idx="3" type="body"/>
          </p:nvPr>
        </p:nvSpPr>
        <p:spPr>
          <a:xfrm>
            <a:off x="45711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4" name="Google Shape;34;p9"/>
          <p:cNvSpPr txBox="1"/>
          <p:nvPr>
            <p:ph idx="1" type="body"/>
          </p:nvPr>
        </p:nvSpPr>
        <p:spPr>
          <a:xfrm>
            <a:off x="457110" y="1604520"/>
            <a:ext cx="4015500" cy="39771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35" name="Google Shape;35;p9"/>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36" name="Google Shape;36;p9"/>
          <p:cNvSpPr txBox="1"/>
          <p:nvPr>
            <p:ph idx="3" type="body"/>
          </p:nvPr>
        </p:nvSpPr>
        <p:spPr>
          <a:xfrm>
            <a:off x="4673970" y="368208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10"/>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p:txBody>
      </p:sp>
      <p:sp>
        <p:nvSpPr>
          <p:cNvPr id="39" name="Google Shape;39;p10"/>
          <p:cNvSpPr txBox="1"/>
          <p:nvPr>
            <p:ph idx="1" type="body"/>
          </p:nvPr>
        </p:nvSpPr>
        <p:spPr>
          <a:xfrm>
            <a:off x="45711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40" name="Google Shape;40;p10"/>
          <p:cNvSpPr txBox="1"/>
          <p:nvPr>
            <p:ph idx="2" type="body"/>
          </p:nvPr>
        </p:nvSpPr>
        <p:spPr>
          <a:xfrm>
            <a:off x="4673970" y="1604520"/>
            <a:ext cx="40155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
        <p:nvSpPr>
          <p:cNvPr id="41" name="Google Shape;41;p10"/>
          <p:cNvSpPr txBox="1"/>
          <p:nvPr>
            <p:ph idx="3" type="body"/>
          </p:nvPr>
        </p:nvSpPr>
        <p:spPr>
          <a:xfrm>
            <a:off x="457110" y="3682080"/>
            <a:ext cx="8229300" cy="18969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00"/>
              <a:buNone/>
              <a:defRPr/>
            </a:lvl1pPr>
            <a:lvl2pPr indent="-228600" lvl="1" marL="914400" algn="l">
              <a:spcBef>
                <a:spcPts val="0"/>
              </a:spcBef>
              <a:spcAft>
                <a:spcPts val="0"/>
              </a:spcAft>
              <a:buSzPts val="1300"/>
              <a:buNone/>
              <a:defRPr/>
            </a:lvl2pPr>
            <a:lvl3pPr indent="-228600" lvl="2" marL="1371600" algn="l">
              <a:spcBef>
                <a:spcPts val="0"/>
              </a:spcBef>
              <a:spcAft>
                <a:spcPts val="0"/>
              </a:spcAft>
              <a:buSzPts val="1300"/>
              <a:buNone/>
              <a:defRPr/>
            </a:lvl3pPr>
            <a:lvl4pPr indent="-228600" lvl="3" marL="1828800" algn="l">
              <a:spcBef>
                <a:spcPts val="0"/>
              </a:spcBef>
              <a:spcAft>
                <a:spcPts val="0"/>
              </a:spcAft>
              <a:buSzPts val="1300"/>
              <a:buNone/>
              <a:defRPr/>
            </a:lvl4pPr>
            <a:lvl5pPr indent="-228600" lvl="4" marL="2286000" algn="l">
              <a:spcBef>
                <a:spcPts val="0"/>
              </a:spcBef>
              <a:spcAft>
                <a:spcPts val="0"/>
              </a:spcAft>
              <a:buSzPts val="1300"/>
              <a:buNone/>
              <a:defRPr/>
            </a:lvl5pPr>
            <a:lvl6pPr indent="-228600" lvl="5" marL="2743200" algn="l">
              <a:spcBef>
                <a:spcPts val="0"/>
              </a:spcBef>
              <a:spcAft>
                <a:spcPts val="0"/>
              </a:spcAft>
              <a:buSzPts val="1300"/>
              <a:buNone/>
              <a:defRPr/>
            </a:lvl6pPr>
            <a:lvl7pPr indent="-228600" lvl="6" marL="3200400" algn="l">
              <a:spcBef>
                <a:spcPts val="0"/>
              </a:spcBef>
              <a:spcAft>
                <a:spcPts val="0"/>
              </a:spcAft>
              <a:buSzPts val="1300"/>
              <a:buNone/>
              <a:defRPr/>
            </a:lvl7pPr>
            <a:lvl8pPr indent="-228600" lvl="7" marL="3657600" algn="l">
              <a:spcBef>
                <a:spcPts val="0"/>
              </a:spcBef>
              <a:spcAft>
                <a:spcPts val="0"/>
              </a:spcAft>
              <a:buSzPts val="1300"/>
              <a:buNone/>
              <a:defRPr/>
            </a:lvl8pPr>
            <a:lvl9pPr indent="-228600" lvl="8" marL="4114800" algn="l">
              <a:spcBef>
                <a:spcPts val="0"/>
              </a:spcBef>
              <a:spcAft>
                <a:spcPts val="0"/>
              </a:spcAft>
              <a:buSzPts val="13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1.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110" y="274680"/>
            <a:ext cx="8229000" cy="11421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11" name="Google Shape;11;p1"/>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457110" y="274680"/>
            <a:ext cx="8229000" cy="11421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62" name="Google Shape;62;p14"/>
          <p:cNvSpPr txBox="1"/>
          <p:nvPr>
            <p:ph idx="1" type="body"/>
          </p:nvPr>
        </p:nvSpPr>
        <p:spPr>
          <a:xfrm>
            <a:off x="457110" y="1600200"/>
            <a:ext cx="8229000" cy="452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27"/>
          <p:cNvSpPr txBox="1"/>
          <p:nvPr>
            <p:ph type="title"/>
          </p:nvPr>
        </p:nvSpPr>
        <p:spPr>
          <a:xfrm>
            <a:off x="457110" y="273600"/>
            <a:ext cx="822930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113" name="Google Shape;113;p27"/>
          <p:cNvSpPr txBox="1"/>
          <p:nvPr>
            <p:ph idx="1" type="body"/>
          </p:nvPr>
        </p:nvSpPr>
        <p:spPr>
          <a:xfrm>
            <a:off x="457110" y="1604520"/>
            <a:ext cx="8229300" cy="39771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2" name="Shape 162"/>
        <p:cNvGrpSpPr/>
        <p:nvPr/>
      </p:nvGrpSpPr>
      <p:grpSpPr>
        <a:xfrm>
          <a:off x="0" y="0"/>
          <a:ext cx="0" cy="0"/>
          <a:chOff x="0" y="0"/>
          <a:chExt cx="0" cy="0"/>
        </a:xfrm>
      </p:grpSpPr>
      <p:sp>
        <p:nvSpPr>
          <p:cNvPr id="163" name="Google Shape;163;p40"/>
          <p:cNvSpPr txBox="1"/>
          <p:nvPr>
            <p:ph type="title"/>
          </p:nvPr>
        </p:nvSpPr>
        <p:spPr>
          <a:xfrm>
            <a:off x="457110" y="274680"/>
            <a:ext cx="8229000" cy="11421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164" name="Google Shape;164;p40"/>
          <p:cNvSpPr txBox="1"/>
          <p:nvPr>
            <p:ph idx="1" type="body"/>
          </p:nvPr>
        </p:nvSpPr>
        <p:spPr>
          <a:xfrm>
            <a:off x="457110" y="1600200"/>
            <a:ext cx="4015500" cy="452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
        <p:nvSpPr>
          <p:cNvPr id="165" name="Google Shape;165;p40"/>
          <p:cNvSpPr txBox="1"/>
          <p:nvPr>
            <p:ph idx="2" type="body"/>
          </p:nvPr>
        </p:nvSpPr>
        <p:spPr>
          <a:xfrm>
            <a:off x="4673970" y="1600200"/>
            <a:ext cx="4015500" cy="45252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7.jpg"/><Relationship Id="rId5"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23.jpg"/><Relationship Id="rId5"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hyperlink" Target="mailto:sloa6798@gmail.com" TargetMode="External"/><Relationship Id="rId4" Type="http://schemas.openxmlformats.org/officeDocument/2006/relationships/hyperlink" Target="mailto:sloa6798@gmail.com" TargetMode="External"/><Relationship Id="rId5" Type="http://schemas.openxmlformats.org/officeDocument/2006/relationships/hyperlink" Target="mailto:sloa6798@gmail.com" TargetMode="External"/><Relationship Id="rId6" Type="http://schemas.openxmlformats.org/officeDocument/2006/relationships/hyperlink" Target="mailto:sloa6798@gmail.com" TargetMode="External"/><Relationship Id="rId7" Type="http://schemas.openxmlformats.org/officeDocument/2006/relationships/hyperlink" Target="http://sunsetlakes.ca/sloa-annual-maintenance-fee-payment-policy" TargetMode="External"/><Relationship Id="rId8"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hyperlink" Target="mailto:sloa@rogers.com"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3"/>
          <p:cNvSpPr/>
          <p:nvPr/>
        </p:nvSpPr>
        <p:spPr>
          <a:xfrm>
            <a:off x="457110" y="274680"/>
            <a:ext cx="8229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SLOA </a:t>
            </a:r>
            <a:r>
              <a:rPr b="0" i="0" lang="en-CA" sz="4000" u="none" cap="none" strike="noStrike">
                <a:solidFill>
                  <a:srgbClr val="000000"/>
                </a:solidFill>
                <a:latin typeface="Calibri"/>
                <a:ea typeface="Calibri"/>
                <a:cs typeface="Calibri"/>
                <a:sym typeface="Calibri"/>
              </a:rPr>
              <a:t>Annual General Meeting</a:t>
            </a:r>
            <a:endParaRPr sz="4000">
              <a:latin typeface="Calibri"/>
              <a:ea typeface="Calibri"/>
              <a:cs typeface="Calibri"/>
              <a:sym typeface="Calibri"/>
            </a:endParaRPr>
          </a:p>
        </p:txBody>
      </p:sp>
      <p:sp>
        <p:nvSpPr>
          <p:cNvPr id="220" name="Google Shape;220;p53"/>
          <p:cNvSpPr/>
          <p:nvPr/>
        </p:nvSpPr>
        <p:spPr>
          <a:xfrm>
            <a:off x="2375346" y="4261127"/>
            <a:ext cx="4392600" cy="638700"/>
          </a:xfrm>
          <a:prstGeom prst="rect">
            <a:avLst/>
          </a:prstGeom>
          <a:noFill/>
          <a:ln>
            <a:noFill/>
          </a:ln>
        </p:spPr>
        <p:txBody>
          <a:bodyPr anchorCtr="0" anchor="t" bIns="40500" lIns="81050" spcFirstLastPara="1" rIns="81050" wrap="square" tIns="40500">
            <a:noAutofit/>
          </a:bodyPr>
          <a:lstStyle/>
          <a:p>
            <a:pPr indent="0" lvl="0" marL="0" marR="0" rtl="0" algn="ctr">
              <a:lnSpc>
                <a:spcPct val="100000"/>
              </a:lnSpc>
              <a:spcBef>
                <a:spcPts val="0"/>
              </a:spcBef>
              <a:spcAft>
                <a:spcPts val="0"/>
              </a:spcAft>
              <a:buNone/>
            </a:pPr>
            <a:r>
              <a:rPr b="0" i="0" lang="en-CA" sz="3200" u="none" cap="none" strike="noStrike">
                <a:solidFill>
                  <a:srgbClr val="000000"/>
                </a:solidFill>
                <a:latin typeface="Calibri"/>
                <a:ea typeface="Calibri"/>
                <a:cs typeface="Calibri"/>
                <a:sym typeface="Calibri"/>
              </a:rPr>
              <a:t>2</a:t>
            </a:r>
            <a:r>
              <a:rPr lang="en-CA" sz="3200">
                <a:latin typeface="Calibri"/>
                <a:ea typeface="Calibri"/>
                <a:cs typeface="Calibri"/>
                <a:sym typeface="Calibri"/>
              </a:rPr>
              <a:t>9</a:t>
            </a:r>
            <a:r>
              <a:rPr b="0" i="0" lang="en-CA" sz="3200" u="none" cap="none" strike="noStrike">
                <a:solidFill>
                  <a:srgbClr val="000000"/>
                </a:solidFill>
                <a:latin typeface="Calibri"/>
                <a:ea typeface="Calibri"/>
                <a:cs typeface="Calibri"/>
                <a:sym typeface="Calibri"/>
              </a:rPr>
              <a:t> November 202</a:t>
            </a:r>
            <a:r>
              <a:rPr lang="en-CA" sz="3200">
                <a:latin typeface="Calibri"/>
                <a:ea typeface="Calibri"/>
                <a:cs typeface="Calibri"/>
                <a:sym typeface="Calibri"/>
              </a:rPr>
              <a:t>2</a:t>
            </a:r>
            <a:endParaRPr b="0" i="0" sz="3200" u="none" cap="none" strike="noStrike">
              <a:latin typeface="Arial"/>
              <a:ea typeface="Arial"/>
              <a:cs typeface="Arial"/>
              <a:sym typeface="Arial"/>
            </a:endParaRPr>
          </a:p>
        </p:txBody>
      </p:sp>
      <p:pic>
        <p:nvPicPr>
          <p:cNvPr id="221" name="Google Shape;221;p53"/>
          <p:cNvPicPr preferRelativeResize="0"/>
          <p:nvPr/>
        </p:nvPicPr>
        <p:blipFill rotWithShape="1">
          <a:blip r:embed="rId3">
            <a:alphaModFix/>
          </a:blip>
          <a:srcRect b="0" l="0" r="0" t="0"/>
          <a:stretch/>
        </p:blipFill>
        <p:spPr>
          <a:xfrm>
            <a:off x="2925450" y="1359000"/>
            <a:ext cx="3152430" cy="2490607"/>
          </a:xfrm>
          <a:prstGeom prst="rect">
            <a:avLst/>
          </a:prstGeom>
          <a:noFill/>
          <a:ln>
            <a:noFill/>
          </a:ln>
        </p:spPr>
      </p:pic>
      <p:sp>
        <p:nvSpPr>
          <p:cNvPr id="222" name="Google Shape;222;p53"/>
          <p:cNvSpPr/>
          <p:nvPr/>
        </p:nvSpPr>
        <p:spPr>
          <a:xfrm>
            <a:off x="5347477" y="6134029"/>
            <a:ext cx="3562500" cy="443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Logo </a:t>
            </a:r>
            <a:r>
              <a:rPr b="0" i="0" lang="en-CA" sz="1600" u="none" cap="none" strike="noStrike">
                <a:solidFill>
                  <a:srgbClr val="000000"/>
                </a:solidFill>
                <a:latin typeface="Calibri"/>
                <a:ea typeface="Calibri"/>
                <a:cs typeface="Calibri"/>
                <a:sym typeface="Calibri"/>
              </a:rPr>
              <a:t>Designed by : skydesignworks.com</a:t>
            </a:r>
            <a:endParaRPr b="0" i="0" sz="16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62"/>
          <p:cNvSpPr/>
          <p:nvPr/>
        </p:nvSpPr>
        <p:spPr>
          <a:xfrm>
            <a:off x="753425" y="1286975"/>
            <a:ext cx="6662700" cy="455700"/>
          </a:xfrm>
          <a:prstGeom prst="rect">
            <a:avLst/>
          </a:prstGeom>
          <a:noFill/>
          <a:ln>
            <a:noFill/>
          </a:ln>
        </p:spPr>
        <p:txBody>
          <a:bodyPr anchorCtr="0" anchor="t" bIns="40500" lIns="81050" spcFirstLastPara="1" rIns="81050" wrap="square" tIns="40500">
            <a:noAutofit/>
          </a:bodyPr>
          <a:lstStyle/>
          <a:p>
            <a:pPr indent="0" lvl="0" marL="0" marR="0" rtl="0" algn="ctr">
              <a:lnSpc>
                <a:spcPct val="100000"/>
              </a:lnSpc>
              <a:spcBef>
                <a:spcPts val="0"/>
              </a:spcBef>
              <a:spcAft>
                <a:spcPts val="0"/>
              </a:spcAft>
              <a:buNone/>
            </a:pPr>
            <a:r>
              <a:rPr lang="en-CA" sz="2200">
                <a:latin typeface="Calibri"/>
                <a:ea typeface="Calibri"/>
                <a:cs typeface="Calibri"/>
                <a:sym typeface="Calibri"/>
              </a:rPr>
              <a:t>2022 Water Sampling Results</a:t>
            </a:r>
            <a:endParaRPr sz="2200">
              <a:latin typeface="Calibri"/>
              <a:ea typeface="Calibri"/>
              <a:cs typeface="Calibri"/>
              <a:sym typeface="Calibri"/>
            </a:endParaRPr>
          </a:p>
          <a:p>
            <a:pPr indent="0" lvl="0" marL="0" marR="0" rtl="0" algn="ctr">
              <a:lnSpc>
                <a:spcPct val="100000"/>
              </a:lnSpc>
              <a:spcBef>
                <a:spcPts val="0"/>
              </a:spcBef>
              <a:spcAft>
                <a:spcPts val="0"/>
              </a:spcAft>
              <a:buNone/>
            </a:pPr>
            <a:r>
              <a:t/>
            </a:r>
            <a:endParaRPr sz="2200">
              <a:latin typeface="Calibri"/>
              <a:ea typeface="Calibri"/>
              <a:cs typeface="Calibri"/>
              <a:sym typeface="Calibri"/>
            </a:endParaRPr>
          </a:p>
        </p:txBody>
      </p:sp>
      <p:sp>
        <p:nvSpPr>
          <p:cNvPr id="313" name="Google Shape;313;p62"/>
          <p:cNvSpPr/>
          <p:nvPr/>
        </p:nvSpPr>
        <p:spPr>
          <a:xfrm>
            <a:off x="457114" y="274676"/>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14" name="Google Shape;314;p62"/>
          <p:cNvGrpSpPr/>
          <p:nvPr/>
        </p:nvGrpSpPr>
        <p:grpSpPr>
          <a:xfrm>
            <a:off x="7756729" y="274846"/>
            <a:ext cx="1263877" cy="1407888"/>
            <a:chOff x="10904401" y="5751369"/>
            <a:chExt cx="1338427" cy="1407888"/>
          </a:xfrm>
        </p:grpSpPr>
        <p:pic>
          <p:nvPicPr>
            <p:cNvPr id="315" name="Google Shape;315;p62"/>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16" name="Google Shape;316;p62"/>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graphicFrame>
        <p:nvGraphicFramePr>
          <p:cNvPr id="317" name="Google Shape;317;p62"/>
          <p:cNvGraphicFramePr/>
          <p:nvPr/>
        </p:nvGraphicFramePr>
        <p:xfrm>
          <a:off x="1527080" y="1795207"/>
          <a:ext cx="3000000" cy="3000000"/>
        </p:xfrm>
        <a:graphic>
          <a:graphicData uri="http://schemas.openxmlformats.org/drawingml/2006/table">
            <a:tbl>
              <a:tblPr>
                <a:noFill/>
                <a:tableStyleId>{3FE2BEC0-43A5-4602-83DB-82F4E66CC68E}</a:tableStyleId>
              </a:tblPr>
              <a:tblGrid>
                <a:gridCol w="2029950"/>
                <a:gridCol w="2029950"/>
                <a:gridCol w="2029950"/>
              </a:tblGrid>
              <a:tr h="572050">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Lake Sampled</a:t>
                      </a:r>
                      <a:endParaRPr b="0" sz="1400" u="none" cap="none" strike="noStrike">
                        <a:latin typeface="Arial"/>
                        <a:ea typeface="Arial"/>
                        <a:cs typeface="Arial"/>
                        <a:sym typeface="Arial"/>
                      </a:endParaRPr>
                    </a:p>
                    <a:p>
                      <a:pPr indent="0" lvl="0" marL="0" marR="0" rtl="0" algn="ctr">
                        <a:lnSpc>
                          <a:spcPct val="115000"/>
                        </a:lnSpc>
                        <a:spcBef>
                          <a:spcPts val="0"/>
                        </a:spcBef>
                        <a:spcAft>
                          <a:spcPts val="0"/>
                        </a:spcAft>
                        <a:buNone/>
                      </a:pPr>
                      <a:r>
                        <a:rPr b="1" lang="en-CA">
                          <a:solidFill>
                            <a:srgbClr val="FFFFFF"/>
                          </a:solidFill>
                          <a:highlight>
                            <a:srgbClr val="FF9900"/>
                          </a:highlight>
                          <a:latin typeface="Calibri"/>
                          <a:ea typeface="Calibri"/>
                          <a:cs typeface="Calibri"/>
                          <a:sym typeface="Calibri"/>
                        </a:rPr>
                        <a:t>Aug 3</a:t>
                      </a:r>
                      <a:r>
                        <a:rPr b="1" lang="en-CA" sz="1400" u="none" cap="none" strike="noStrike">
                          <a:solidFill>
                            <a:srgbClr val="FFFFFF"/>
                          </a:solidFill>
                          <a:highlight>
                            <a:srgbClr val="FF9900"/>
                          </a:highlight>
                          <a:latin typeface="Calibri"/>
                          <a:ea typeface="Calibri"/>
                          <a:cs typeface="Calibri"/>
                          <a:sym typeface="Calibri"/>
                        </a:rPr>
                        <a:t>, 20</a:t>
                      </a:r>
                      <a:r>
                        <a:rPr b="1" lang="en-CA">
                          <a:solidFill>
                            <a:srgbClr val="FFFFFF"/>
                          </a:solidFill>
                          <a:highlight>
                            <a:srgbClr val="FF9900"/>
                          </a:highlight>
                          <a:latin typeface="Calibri"/>
                          <a:ea typeface="Calibri"/>
                          <a:cs typeface="Calibri"/>
                          <a:sym typeface="Calibri"/>
                        </a:rPr>
                        <a:t>22</a:t>
                      </a:r>
                      <a:endParaRPr b="0" sz="1400" u="none" cap="none" strike="noStrike">
                        <a:highlight>
                          <a:srgbClr val="FF9900"/>
                        </a:highlight>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NITRATE LEVEL</a:t>
                      </a:r>
                      <a:endParaRPr b="0" sz="1400" u="none" cap="none" strike="noStrike">
                        <a:latin typeface="Arial"/>
                        <a:ea typeface="Arial"/>
                        <a:cs typeface="Arial"/>
                        <a:sym typeface="Arial"/>
                      </a:endParaRPr>
                    </a:p>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(N-NO3) </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E. COLI LEVEL</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Sunset Lake</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Calibri"/>
                          <a:ea typeface="Calibri"/>
                          <a:cs typeface="Calibri"/>
                          <a:sym typeface="Calibri"/>
                        </a:rPr>
                        <a:t>&lt;0.10</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9</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Twin Lake </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0.34</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c>
                  <a:txBody>
                    <a:bodyPr/>
                    <a:lstStyle/>
                    <a:p>
                      <a:pPr indent="0" lvl="0" marL="0" rtl="0" algn="ctr">
                        <a:spcBef>
                          <a:spcPts val="0"/>
                        </a:spcBef>
                        <a:spcAft>
                          <a:spcPts val="0"/>
                        </a:spcAft>
                        <a:buNone/>
                      </a:pPr>
                      <a:r>
                        <a:rPr lang="en-CA" sz="1200"/>
                        <a:t>0</a:t>
                      </a:r>
                      <a:endParaRPr sz="1200"/>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Misty Morning Pond </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Calibri"/>
                          <a:ea typeface="Calibri"/>
                          <a:cs typeface="Calibri"/>
                          <a:sym typeface="Calibri"/>
                        </a:rPr>
                        <a:t>&lt;0.10</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171</a:t>
                      </a:r>
                      <a:endParaRPr sz="1400">
                        <a:latin typeface="Calibri"/>
                        <a:ea typeface="Calibri"/>
                        <a:cs typeface="Calibri"/>
                        <a:sym typeface="Calibri"/>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Waterside Court Pond</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Calibri"/>
                          <a:ea typeface="Calibri"/>
                          <a:cs typeface="Calibri"/>
                          <a:sym typeface="Calibri"/>
                        </a:rPr>
                        <a:t>&lt;0.10</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2</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r>
            </a:tbl>
          </a:graphicData>
        </a:graphic>
      </p:graphicFrame>
      <p:graphicFrame>
        <p:nvGraphicFramePr>
          <p:cNvPr id="318" name="Google Shape;318;p62"/>
          <p:cNvGraphicFramePr/>
          <p:nvPr/>
        </p:nvGraphicFramePr>
        <p:xfrm>
          <a:off x="1527080" y="3998182"/>
          <a:ext cx="3000000" cy="3000000"/>
        </p:xfrm>
        <a:graphic>
          <a:graphicData uri="http://schemas.openxmlformats.org/drawingml/2006/table">
            <a:tbl>
              <a:tblPr>
                <a:noFill/>
                <a:tableStyleId>{3FE2BEC0-43A5-4602-83DB-82F4E66CC68E}</a:tableStyleId>
              </a:tblPr>
              <a:tblGrid>
                <a:gridCol w="2029950"/>
                <a:gridCol w="2029950"/>
                <a:gridCol w="2029950"/>
              </a:tblGrid>
              <a:tr h="572050">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Lake Sampled</a:t>
                      </a:r>
                      <a:endParaRPr b="0" sz="1400" u="none" cap="none" strike="noStrike">
                        <a:latin typeface="Arial"/>
                        <a:ea typeface="Arial"/>
                        <a:cs typeface="Arial"/>
                        <a:sym typeface="Arial"/>
                      </a:endParaRPr>
                    </a:p>
                    <a:p>
                      <a:pPr indent="0" lvl="0" marL="0" marR="0" rtl="0" algn="ctr">
                        <a:lnSpc>
                          <a:spcPct val="115000"/>
                        </a:lnSpc>
                        <a:spcBef>
                          <a:spcPts val="0"/>
                        </a:spcBef>
                        <a:spcAft>
                          <a:spcPts val="0"/>
                        </a:spcAft>
                        <a:buNone/>
                      </a:pPr>
                      <a:r>
                        <a:rPr b="1" lang="en-CA">
                          <a:solidFill>
                            <a:srgbClr val="FFFFFF"/>
                          </a:solidFill>
                          <a:highlight>
                            <a:srgbClr val="FF9900"/>
                          </a:highlight>
                          <a:latin typeface="Calibri"/>
                          <a:ea typeface="Calibri"/>
                          <a:cs typeface="Calibri"/>
                          <a:sym typeface="Calibri"/>
                        </a:rPr>
                        <a:t>Aug 5</a:t>
                      </a:r>
                      <a:r>
                        <a:rPr b="1" lang="en-CA" sz="1400" u="none" cap="none" strike="noStrike">
                          <a:solidFill>
                            <a:srgbClr val="FFFFFF"/>
                          </a:solidFill>
                          <a:highlight>
                            <a:srgbClr val="FF9900"/>
                          </a:highlight>
                          <a:latin typeface="Calibri"/>
                          <a:ea typeface="Calibri"/>
                          <a:cs typeface="Calibri"/>
                          <a:sym typeface="Calibri"/>
                        </a:rPr>
                        <a:t>, 20</a:t>
                      </a:r>
                      <a:r>
                        <a:rPr b="1" lang="en-CA">
                          <a:solidFill>
                            <a:srgbClr val="FFFFFF"/>
                          </a:solidFill>
                          <a:highlight>
                            <a:srgbClr val="FF9900"/>
                          </a:highlight>
                          <a:latin typeface="Calibri"/>
                          <a:ea typeface="Calibri"/>
                          <a:cs typeface="Calibri"/>
                          <a:sym typeface="Calibri"/>
                        </a:rPr>
                        <a:t>22</a:t>
                      </a:r>
                      <a:endParaRPr b="1" sz="1400" u="none" cap="none" strike="noStrike">
                        <a:highlight>
                          <a:srgbClr val="FF9900"/>
                        </a:highlight>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NITRATE LEVEL</a:t>
                      </a:r>
                      <a:endParaRPr b="0" sz="1400" u="none" cap="none" strike="noStrike">
                        <a:latin typeface="Arial"/>
                        <a:ea typeface="Arial"/>
                        <a:cs typeface="Arial"/>
                        <a:sym typeface="Arial"/>
                      </a:endParaRPr>
                    </a:p>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(N-NO3) </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E. COLI LEVEL</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Misty Morning Pond </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Calibri"/>
                          <a:ea typeface="Calibri"/>
                          <a:cs typeface="Calibri"/>
                          <a:sym typeface="Calibri"/>
                        </a:rPr>
                        <a:t>&lt;0.10</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1</a:t>
                      </a:r>
                      <a:endParaRPr sz="1400">
                        <a:latin typeface="Calibri"/>
                        <a:ea typeface="Calibri"/>
                        <a:cs typeface="Calibri"/>
                        <a:sym typeface="Calibri"/>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D0D8E7"/>
                    </a:solidFill>
                  </a:tcPr>
                </a:tc>
              </a:tr>
              <a:tr h="331925">
                <a:tc>
                  <a:txBody>
                    <a:bodyPr/>
                    <a:lstStyle/>
                    <a:p>
                      <a:pPr indent="0" lvl="0" marL="0" marR="0" rtl="0" algn="l">
                        <a:lnSpc>
                          <a:spcPct val="115000"/>
                        </a:lnSpc>
                        <a:spcBef>
                          <a:spcPts val="0"/>
                        </a:spcBef>
                        <a:spcAft>
                          <a:spcPts val="0"/>
                        </a:spcAft>
                        <a:buNone/>
                      </a:pPr>
                      <a:r>
                        <a:rPr b="1" lang="en-CA" sz="1400" u="none" cap="none" strike="noStrike">
                          <a:solidFill>
                            <a:srgbClr val="FFFFFF"/>
                          </a:solidFill>
                          <a:latin typeface="Calibri"/>
                          <a:ea typeface="Calibri"/>
                          <a:cs typeface="Calibri"/>
                          <a:sym typeface="Calibri"/>
                        </a:rPr>
                        <a:t>Waterside Court Pond</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F81BD"/>
                    </a:solidFill>
                  </a:tcPr>
                </a:tc>
                <a:tc>
                  <a:txBody>
                    <a:bodyPr/>
                    <a:lstStyle/>
                    <a:p>
                      <a:pPr indent="0" lvl="0" marL="0" marR="0" rtl="0" algn="ctr">
                        <a:lnSpc>
                          <a:spcPct val="115000"/>
                        </a:lnSpc>
                        <a:spcBef>
                          <a:spcPts val="0"/>
                        </a:spcBef>
                        <a:spcAft>
                          <a:spcPts val="0"/>
                        </a:spcAft>
                        <a:buNone/>
                      </a:pPr>
                      <a:r>
                        <a:rPr b="0" lang="en-CA" sz="1400" u="none" cap="none" strike="noStrike">
                          <a:solidFill>
                            <a:srgbClr val="000000"/>
                          </a:solidFill>
                          <a:latin typeface="Calibri"/>
                          <a:ea typeface="Calibri"/>
                          <a:cs typeface="Calibri"/>
                          <a:sym typeface="Calibri"/>
                        </a:rPr>
                        <a:t>&lt;0.10</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c>
                  <a:txBody>
                    <a:bodyPr/>
                    <a:lstStyle/>
                    <a:p>
                      <a:pPr indent="0" lvl="0" marL="0" marR="0" rtl="0" algn="ctr">
                        <a:lnSpc>
                          <a:spcPct val="115000"/>
                        </a:lnSpc>
                        <a:spcBef>
                          <a:spcPts val="0"/>
                        </a:spcBef>
                        <a:spcAft>
                          <a:spcPts val="0"/>
                        </a:spcAft>
                        <a:buNone/>
                      </a:pPr>
                      <a:r>
                        <a:rPr lang="en-CA">
                          <a:latin typeface="Calibri"/>
                          <a:ea typeface="Calibri"/>
                          <a:cs typeface="Calibri"/>
                          <a:sym typeface="Calibri"/>
                        </a:rPr>
                        <a:t>23</a:t>
                      </a:r>
                      <a:endParaRPr b="0" sz="1400" u="none" cap="none" strike="noStrike">
                        <a:latin typeface="Arial"/>
                        <a:ea typeface="Arial"/>
                        <a:cs typeface="Arial"/>
                        <a:sym typeface="Arial"/>
                      </a:endParaRPr>
                    </a:p>
                  </a:txBody>
                  <a:tcPr marT="45725" marB="45725" marR="51300" marL="513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9ECF3"/>
                    </a:solidFill>
                  </a:tcPr>
                </a:tc>
              </a:tr>
            </a:tbl>
          </a:graphicData>
        </a:graphic>
      </p:graphicFrame>
      <p:sp>
        <p:nvSpPr>
          <p:cNvPr id="319" name="Google Shape;319;p62"/>
          <p:cNvSpPr txBox="1"/>
          <p:nvPr/>
        </p:nvSpPr>
        <p:spPr>
          <a:xfrm>
            <a:off x="1527075" y="5522950"/>
            <a:ext cx="6229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t>NOTE* There was an immediate second sample taken in the Misty Morning Pond where the e. coli dropped from 171 (which is below the recommended limit of 200 E. Coli per 100mL) to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3"/>
          <p:cNvSpPr/>
          <p:nvPr/>
        </p:nvSpPr>
        <p:spPr>
          <a:xfrm>
            <a:off x="1015448" y="1560400"/>
            <a:ext cx="7461600" cy="455700"/>
          </a:xfrm>
          <a:prstGeom prst="rect">
            <a:avLst/>
          </a:prstGeom>
          <a:noFill/>
          <a:ln>
            <a:noFill/>
          </a:ln>
        </p:spPr>
        <p:txBody>
          <a:bodyPr anchorCtr="0" anchor="t" bIns="40500" lIns="81050" spcFirstLastPara="1" rIns="81050" wrap="square" tIns="40500">
            <a:noAutofit/>
          </a:bodyPr>
          <a:lstStyle/>
          <a:p>
            <a:pPr indent="0" lvl="0" marL="0" marR="0" rtl="0" algn="ctr">
              <a:lnSpc>
                <a:spcPct val="100000"/>
              </a:lnSpc>
              <a:spcBef>
                <a:spcPts val="0"/>
              </a:spcBef>
              <a:spcAft>
                <a:spcPts val="0"/>
              </a:spcAft>
              <a:buNone/>
            </a:pPr>
            <a:r>
              <a:rPr lang="en-CA" sz="2200">
                <a:latin typeface="Calibri"/>
                <a:ea typeface="Calibri"/>
                <a:cs typeface="Calibri"/>
                <a:sym typeface="Calibri"/>
              </a:rPr>
              <a:t>References to Guideline Limits</a:t>
            </a:r>
            <a:endParaRPr sz="2200">
              <a:latin typeface="Calibri"/>
              <a:ea typeface="Calibri"/>
              <a:cs typeface="Calibri"/>
              <a:sym typeface="Calibri"/>
            </a:endParaRPr>
          </a:p>
          <a:p>
            <a:pPr indent="0" lvl="0" marL="0" marR="0" rtl="0" algn="ctr">
              <a:lnSpc>
                <a:spcPct val="100000"/>
              </a:lnSpc>
              <a:spcBef>
                <a:spcPts val="0"/>
              </a:spcBef>
              <a:spcAft>
                <a:spcPts val="0"/>
              </a:spcAft>
              <a:buNone/>
            </a:pPr>
            <a:r>
              <a:t/>
            </a:r>
            <a:endParaRPr sz="2200">
              <a:latin typeface="Calibri"/>
              <a:ea typeface="Calibri"/>
              <a:cs typeface="Calibri"/>
              <a:sym typeface="Calibri"/>
            </a:endParaRPr>
          </a:p>
        </p:txBody>
      </p:sp>
      <p:sp>
        <p:nvSpPr>
          <p:cNvPr id="326" name="Google Shape;326;p63"/>
          <p:cNvSpPr/>
          <p:nvPr/>
        </p:nvSpPr>
        <p:spPr>
          <a:xfrm>
            <a:off x="353100" y="2016099"/>
            <a:ext cx="8437800" cy="44886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1" lang="en-CA" sz="1700"/>
              <a:t>Nitrate</a:t>
            </a:r>
            <a:r>
              <a:rPr lang="en-CA" sz="1700"/>
              <a:t>: </a:t>
            </a:r>
            <a:endParaRPr sz="1700"/>
          </a:p>
          <a:p>
            <a:pPr indent="0" lvl="0" marL="0" marR="0" rtl="0" algn="l">
              <a:lnSpc>
                <a:spcPct val="100000"/>
              </a:lnSpc>
              <a:spcBef>
                <a:spcPts val="0"/>
              </a:spcBef>
              <a:spcAft>
                <a:spcPts val="0"/>
              </a:spcAft>
              <a:buNone/>
            </a:pPr>
            <a:r>
              <a:rPr lang="en-CA" sz="1700"/>
              <a:t>Ontario drinking water objective for Nitrate is 10.0 mg/L. </a:t>
            </a:r>
            <a:endParaRPr sz="1700"/>
          </a:p>
          <a:p>
            <a:pPr indent="0" lvl="0" marL="0" marR="0" rtl="0" algn="l">
              <a:lnSpc>
                <a:spcPct val="100000"/>
              </a:lnSpc>
              <a:spcBef>
                <a:spcPts val="0"/>
              </a:spcBef>
              <a:spcAft>
                <a:spcPts val="0"/>
              </a:spcAft>
              <a:buNone/>
            </a:pPr>
            <a:r>
              <a:rPr b="1" lang="en-CA" sz="1700"/>
              <a:t>Nitrate (inorganic)</a:t>
            </a:r>
            <a:endParaRPr b="1" sz="1700"/>
          </a:p>
          <a:p>
            <a:pPr indent="0" lvl="0" marL="0" marR="0" rtl="0" algn="l">
              <a:lnSpc>
                <a:spcPct val="100000"/>
              </a:lnSpc>
              <a:spcBef>
                <a:spcPts val="0"/>
              </a:spcBef>
              <a:spcAft>
                <a:spcPts val="0"/>
              </a:spcAft>
              <a:buNone/>
            </a:pPr>
            <a:r>
              <a:rPr lang="en-CA" sz="1700"/>
              <a:t>The maximum acceptable concentration of nitrates in drinking water is 10mg/L as nitrogen. Nitrates are present in water (particularly ground water) as a result of decay of plant or animal material, the use of agricultural fertilizers, domestic sewage or treated wastewater contamination, or geological formations containing soluble nitrogen compounds. </a:t>
            </a:r>
            <a:endParaRPr sz="1700"/>
          </a:p>
          <a:p>
            <a:pPr indent="0" lvl="0" marL="0" marR="0" rtl="0" algn="l">
              <a:lnSpc>
                <a:spcPct val="100000"/>
              </a:lnSpc>
              <a:spcBef>
                <a:spcPts val="0"/>
              </a:spcBef>
              <a:spcAft>
                <a:spcPts val="0"/>
              </a:spcAft>
              <a:buNone/>
            </a:pPr>
            <a:r>
              <a:t/>
            </a:r>
            <a:endParaRPr sz="1700"/>
          </a:p>
          <a:p>
            <a:pPr indent="0" lvl="0" marL="0" marR="0" rtl="0" algn="l">
              <a:lnSpc>
                <a:spcPct val="100000"/>
              </a:lnSpc>
              <a:spcBef>
                <a:spcPts val="0"/>
              </a:spcBef>
              <a:spcAft>
                <a:spcPts val="0"/>
              </a:spcAft>
              <a:buNone/>
            </a:pPr>
            <a:r>
              <a:rPr b="1" lang="en-CA" sz="1700"/>
              <a:t>E. Coli: </a:t>
            </a:r>
            <a:endParaRPr b="1" sz="1700"/>
          </a:p>
          <a:p>
            <a:pPr indent="0" lvl="0" marL="0" marR="0" rtl="0" algn="l">
              <a:lnSpc>
                <a:spcPct val="100000"/>
              </a:lnSpc>
              <a:spcBef>
                <a:spcPts val="0"/>
              </a:spcBef>
              <a:spcAft>
                <a:spcPts val="0"/>
              </a:spcAft>
              <a:buNone/>
            </a:pPr>
            <a:r>
              <a:rPr lang="en-CA" sz="1700"/>
              <a:t>The City of Ottawa’s guideline for E. Coli is as follows, “Ottawa Public Health will issue a no-swimming advisory if: the geometric mean of 5 water samples taken on the previous day is greater than 200 E. coli per 100mL of water; or a single water sample test result from the previous day is greater than 400 E. coli per 100 mL; or there is a significant rainfall event”.</a:t>
            </a:r>
            <a:endParaRPr sz="1700"/>
          </a:p>
        </p:txBody>
      </p:sp>
      <p:sp>
        <p:nvSpPr>
          <p:cNvPr id="327" name="Google Shape;327;p63"/>
          <p:cNvSpPr/>
          <p:nvPr/>
        </p:nvSpPr>
        <p:spPr>
          <a:xfrm>
            <a:off x="457114" y="274676"/>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28" name="Google Shape;328;p63"/>
          <p:cNvGrpSpPr/>
          <p:nvPr/>
        </p:nvGrpSpPr>
        <p:grpSpPr>
          <a:xfrm>
            <a:off x="7756729" y="274846"/>
            <a:ext cx="1263877" cy="1407888"/>
            <a:chOff x="10904401" y="5751369"/>
            <a:chExt cx="1338427" cy="1407888"/>
          </a:xfrm>
        </p:grpSpPr>
        <p:pic>
          <p:nvPicPr>
            <p:cNvPr id="329" name="Google Shape;329;p63"/>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30" name="Google Shape;330;p63"/>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4"/>
          <p:cNvSpPr/>
          <p:nvPr/>
        </p:nvSpPr>
        <p:spPr>
          <a:xfrm>
            <a:off x="3424161" y="2094537"/>
            <a:ext cx="3271500" cy="45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0" i="0" lang="en-CA" sz="2700" u="none" cap="none" strike="noStrike">
                <a:solidFill>
                  <a:srgbClr val="000000"/>
                </a:solidFill>
                <a:latin typeface="Calibri"/>
                <a:ea typeface="Calibri"/>
                <a:cs typeface="Calibri"/>
                <a:sym typeface="Calibri"/>
              </a:rPr>
              <a:t>Sunset Lake</a:t>
            </a:r>
            <a:endParaRPr b="0" i="0" sz="2700" u="none" cap="none" strike="noStrike">
              <a:latin typeface="Arial"/>
              <a:ea typeface="Arial"/>
              <a:cs typeface="Arial"/>
              <a:sym typeface="Arial"/>
            </a:endParaRPr>
          </a:p>
        </p:txBody>
      </p:sp>
      <p:sp>
        <p:nvSpPr>
          <p:cNvPr id="337" name="Google Shape;337;p64"/>
          <p:cNvSpPr/>
          <p:nvPr/>
        </p:nvSpPr>
        <p:spPr>
          <a:xfrm>
            <a:off x="3240175" y="2649600"/>
            <a:ext cx="5309700" cy="1853700"/>
          </a:xfrm>
          <a:prstGeom prst="rect">
            <a:avLst/>
          </a:prstGeom>
          <a:noFill/>
          <a:ln>
            <a:noFill/>
          </a:ln>
        </p:spPr>
        <p:txBody>
          <a:bodyPr anchorCtr="0" anchor="t" bIns="40500" lIns="81050" spcFirstLastPara="1" rIns="81050" wrap="square" tIns="40500">
            <a:noAutofit/>
          </a:bodyPr>
          <a:lstStyle/>
          <a:p>
            <a:pPr indent="0" lvl="0" marL="0" marR="0" rtl="0" algn="l">
              <a:lnSpc>
                <a:spcPct val="115000"/>
              </a:lnSpc>
              <a:spcBef>
                <a:spcPts val="0"/>
              </a:spcBef>
              <a:spcAft>
                <a:spcPts val="0"/>
              </a:spcAft>
              <a:buNone/>
            </a:pPr>
            <a:r>
              <a:rPr lang="en-CA"/>
              <a:t>The large lake at Sunset Lakes has a number of important functions. The pool and community beach are located at the north end and daily recreational use including swimming occurs here. The lake is the receiver of much of the storm water for the development and in addition to recreational and aesthetic benefits there are excellent storm water quality and quantity controls afforded by the very large area for storm attenuation.</a:t>
            </a:r>
            <a:endParaRPr b="0" sz="1400" u="none" cap="none" strike="noStrike">
              <a:latin typeface="Arial"/>
              <a:ea typeface="Arial"/>
              <a:cs typeface="Arial"/>
              <a:sym typeface="Arial"/>
            </a:endParaRPr>
          </a:p>
        </p:txBody>
      </p:sp>
      <p:sp>
        <p:nvSpPr>
          <p:cNvPr id="338" name="Google Shape;338;p64"/>
          <p:cNvSpPr/>
          <p:nvPr/>
        </p:nvSpPr>
        <p:spPr>
          <a:xfrm>
            <a:off x="707289" y="112951"/>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39" name="Google Shape;339;p64"/>
          <p:cNvGrpSpPr/>
          <p:nvPr/>
        </p:nvGrpSpPr>
        <p:grpSpPr>
          <a:xfrm>
            <a:off x="7756729" y="274846"/>
            <a:ext cx="1263877" cy="1407888"/>
            <a:chOff x="10904401" y="5751369"/>
            <a:chExt cx="1338427" cy="1407888"/>
          </a:xfrm>
        </p:grpSpPr>
        <p:pic>
          <p:nvPicPr>
            <p:cNvPr id="340" name="Google Shape;340;p64"/>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41" name="Google Shape;341;p64"/>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342" name="Google Shape;342;p64"/>
          <p:cNvSpPr txBox="1"/>
          <p:nvPr/>
        </p:nvSpPr>
        <p:spPr>
          <a:xfrm>
            <a:off x="897025" y="4934550"/>
            <a:ext cx="7785300" cy="15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t>Originally created by the commercial extraction of sand, the lake was essentially exposed water table. The former sand pit was rehabilitated for the development of Sunset Lakes as a residential community.</a:t>
            </a:r>
            <a:endParaRPr/>
          </a:p>
          <a:p>
            <a:pPr indent="0" lvl="0" marL="0" rtl="0" algn="l">
              <a:spcBef>
                <a:spcPts val="0"/>
              </a:spcBef>
              <a:spcAft>
                <a:spcPts val="0"/>
              </a:spcAft>
              <a:buClr>
                <a:schemeClr val="dk1"/>
              </a:buClr>
              <a:buSzPts val="1100"/>
              <a:buFont typeface="Arial"/>
              <a:buNone/>
            </a:pPr>
            <a:r>
              <a:rPr lang="en-CA"/>
              <a:t>The </a:t>
            </a:r>
            <a:r>
              <a:rPr lang="en-CA"/>
              <a:t>15 acre</a:t>
            </a:r>
            <a:r>
              <a:rPr lang="en-CA"/>
              <a:t> area is the ultimate receiver of all runoff from the subdivision and as such could potentially  be impacted by excessive nutrients from lawns and septic systems if these were to be released in extreme quantities</a:t>
            </a:r>
            <a:endParaRPr/>
          </a:p>
          <a:p>
            <a:pPr indent="0" lvl="0" marL="0" rtl="0" algn="l">
              <a:spcBef>
                <a:spcPts val="0"/>
              </a:spcBef>
              <a:spcAft>
                <a:spcPts val="0"/>
              </a:spcAft>
              <a:buNone/>
            </a:pPr>
            <a:r>
              <a:t/>
            </a:r>
            <a:endParaRPr/>
          </a:p>
        </p:txBody>
      </p:sp>
      <p:pic>
        <p:nvPicPr>
          <p:cNvPr descr="A picture containing electronics&#10;&#10;Description automatically generated" id="343" name="Google Shape;343;p64"/>
          <p:cNvPicPr preferRelativeResize="0"/>
          <p:nvPr/>
        </p:nvPicPr>
        <p:blipFill>
          <a:blip r:embed="rId4">
            <a:alphaModFix/>
          </a:blip>
          <a:stretch>
            <a:fillRect/>
          </a:stretch>
        </p:blipFill>
        <p:spPr>
          <a:xfrm>
            <a:off x="897025" y="2403651"/>
            <a:ext cx="1992594" cy="2344698"/>
          </a:xfrm>
          <a:prstGeom prst="rect">
            <a:avLst/>
          </a:prstGeom>
          <a:noFill/>
          <a:ln>
            <a:noFill/>
          </a:ln>
        </p:spPr>
      </p:pic>
      <p:sp>
        <p:nvSpPr>
          <p:cNvPr id="344" name="Google Shape;344;p64"/>
          <p:cNvSpPr txBox="1"/>
          <p:nvPr/>
        </p:nvSpPr>
        <p:spPr>
          <a:xfrm>
            <a:off x="904650" y="1162625"/>
            <a:ext cx="6562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t>There are four lakes in the Sunset Lakes Community: Sunset Lake, Twin Lake, Waterside Court Pond (North Pond) and Misty Morning Pond (South Pond). Below are the individual lake reports.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5"/>
          <p:cNvSpPr/>
          <p:nvPr/>
        </p:nvSpPr>
        <p:spPr>
          <a:xfrm>
            <a:off x="3720914" y="1098779"/>
            <a:ext cx="3271500" cy="45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2700">
                <a:latin typeface="Calibri"/>
                <a:ea typeface="Calibri"/>
                <a:cs typeface="Calibri"/>
                <a:sym typeface="Calibri"/>
              </a:rPr>
              <a:t>Sunset Lake contd.</a:t>
            </a:r>
            <a:endParaRPr b="0" i="0" sz="2700" u="none" cap="none" strike="noStrike">
              <a:latin typeface="Arial"/>
              <a:ea typeface="Arial"/>
              <a:cs typeface="Arial"/>
              <a:sym typeface="Arial"/>
            </a:endParaRPr>
          </a:p>
        </p:txBody>
      </p:sp>
      <p:sp>
        <p:nvSpPr>
          <p:cNvPr id="351" name="Google Shape;351;p65"/>
          <p:cNvSpPr/>
          <p:nvPr/>
        </p:nvSpPr>
        <p:spPr>
          <a:xfrm>
            <a:off x="457114" y="274676"/>
            <a:ext cx="6759900" cy="824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52" name="Google Shape;352;p65"/>
          <p:cNvGrpSpPr/>
          <p:nvPr/>
        </p:nvGrpSpPr>
        <p:grpSpPr>
          <a:xfrm>
            <a:off x="7756729" y="274846"/>
            <a:ext cx="1263877" cy="1407888"/>
            <a:chOff x="10904401" y="5751369"/>
            <a:chExt cx="1338427" cy="1407888"/>
          </a:xfrm>
        </p:grpSpPr>
        <p:pic>
          <p:nvPicPr>
            <p:cNvPr id="353" name="Google Shape;353;p65"/>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54" name="Google Shape;354;p65"/>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355" name="Google Shape;355;p65"/>
          <p:cNvSpPr txBox="1"/>
          <p:nvPr/>
        </p:nvSpPr>
        <p:spPr>
          <a:xfrm>
            <a:off x="598525" y="1878250"/>
            <a:ext cx="8231400" cy="42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a:t>This season the water quality has been excellent. Regular measurement demonstrated non detectable nitrates when sampled. (The presence of high nitrate loads could indicate excessive nutrient enrichment from private home sewage or fertilizer.) Fortunately, the health of the lake does not appear impacted in this way and we are approaching 30 years since inception. </a:t>
            </a:r>
            <a:endParaRPr/>
          </a:p>
          <a:p>
            <a:pPr indent="0" lvl="0" marL="0" rtl="0" algn="l">
              <a:spcBef>
                <a:spcPts val="0"/>
              </a:spcBef>
              <a:spcAft>
                <a:spcPts val="0"/>
              </a:spcAft>
              <a:buNone/>
            </a:pPr>
            <a:r>
              <a:rPr lang="en-CA"/>
              <a:t>E coli was also tested and was also very low.</a:t>
            </a:r>
            <a:r>
              <a:rPr lang="en-CA"/>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The success of the aeration program continues to help with good clarity, controlling invasive weeds, removal of carbon sediments and algae control. The success of algae and vegetation control in the two smaller ponds provides some good indication that vegetation removal might be avoided with a good aeration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This is by far the largest of the four lakes and it is hoped that the addition of one or two more aeration systems will help improve controls in some of the less accessible areas.</a:t>
            </a:r>
            <a:endParaRPr i="1"/>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6"/>
          <p:cNvSpPr/>
          <p:nvPr/>
        </p:nvSpPr>
        <p:spPr>
          <a:xfrm>
            <a:off x="421727" y="183088"/>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62" name="Google Shape;362;p66"/>
          <p:cNvGrpSpPr/>
          <p:nvPr/>
        </p:nvGrpSpPr>
        <p:grpSpPr>
          <a:xfrm>
            <a:off x="7756729" y="274846"/>
            <a:ext cx="1263877" cy="1407888"/>
            <a:chOff x="10904401" y="5751369"/>
            <a:chExt cx="1338427" cy="1407888"/>
          </a:xfrm>
        </p:grpSpPr>
        <p:pic>
          <p:nvPicPr>
            <p:cNvPr id="363" name="Google Shape;363;p66"/>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64" name="Google Shape;364;p66"/>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365" name="Google Shape;365;p66"/>
          <p:cNvPicPr preferRelativeResize="0"/>
          <p:nvPr/>
        </p:nvPicPr>
        <p:blipFill>
          <a:blip r:embed="rId4">
            <a:alphaModFix/>
          </a:blip>
          <a:stretch>
            <a:fillRect/>
          </a:stretch>
        </p:blipFill>
        <p:spPr>
          <a:xfrm>
            <a:off x="740875" y="1421000"/>
            <a:ext cx="4487501" cy="3365599"/>
          </a:xfrm>
          <a:prstGeom prst="rect">
            <a:avLst/>
          </a:prstGeom>
          <a:noFill/>
          <a:ln>
            <a:noFill/>
          </a:ln>
        </p:spPr>
      </p:pic>
      <p:pic>
        <p:nvPicPr>
          <p:cNvPr id="366" name="Google Shape;366;p66"/>
          <p:cNvPicPr preferRelativeResize="0"/>
          <p:nvPr/>
        </p:nvPicPr>
        <p:blipFill>
          <a:blip r:embed="rId5">
            <a:alphaModFix/>
          </a:blip>
          <a:stretch>
            <a:fillRect/>
          </a:stretch>
        </p:blipFill>
        <p:spPr>
          <a:xfrm>
            <a:off x="3395550" y="3542925"/>
            <a:ext cx="5083351" cy="2859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7"/>
          <p:cNvSpPr/>
          <p:nvPr/>
        </p:nvSpPr>
        <p:spPr>
          <a:xfrm>
            <a:off x="4361789" y="1098779"/>
            <a:ext cx="3271500" cy="45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0" i="0" lang="en-CA" sz="2700" u="none" cap="none" strike="noStrike">
                <a:solidFill>
                  <a:srgbClr val="000000"/>
                </a:solidFill>
                <a:latin typeface="Calibri"/>
                <a:ea typeface="Calibri"/>
                <a:cs typeface="Calibri"/>
                <a:sym typeface="Calibri"/>
              </a:rPr>
              <a:t>Twin Lake</a:t>
            </a:r>
            <a:endParaRPr b="0" i="0" sz="2700" u="none" cap="none" strike="noStrike">
              <a:latin typeface="Arial"/>
              <a:ea typeface="Arial"/>
              <a:cs typeface="Arial"/>
              <a:sym typeface="Arial"/>
            </a:endParaRPr>
          </a:p>
        </p:txBody>
      </p:sp>
      <p:sp>
        <p:nvSpPr>
          <p:cNvPr id="373" name="Google Shape;373;p67"/>
          <p:cNvSpPr/>
          <p:nvPr/>
        </p:nvSpPr>
        <p:spPr>
          <a:xfrm>
            <a:off x="457114" y="274676"/>
            <a:ext cx="6759900" cy="824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74" name="Google Shape;374;p67"/>
          <p:cNvGrpSpPr/>
          <p:nvPr/>
        </p:nvGrpSpPr>
        <p:grpSpPr>
          <a:xfrm>
            <a:off x="7756729" y="274846"/>
            <a:ext cx="1263877" cy="1407888"/>
            <a:chOff x="10904401" y="5751369"/>
            <a:chExt cx="1338427" cy="1407888"/>
          </a:xfrm>
        </p:grpSpPr>
        <p:pic>
          <p:nvPicPr>
            <p:cNvPr id="375" name="Google Shape;375;p67"/>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76" name="Google Shape;376;p67"/>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377" name="Google Shape;377;p67"/>
          <p:cNvSpPr txBox="1"/>
          <p:nvPr/>
        </p:nvSpPr>
        <p:spPr>
          <a:xfrm>
            <a:off x="4205675" y="1550363"/>
            <a:ext cx="4635900" cy="22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a:t>Report: As in previous years, the overall water quality and clarity was very good with low E.Coli and nitrogen levels.  There were some algae blooms throughout the spring, summer and fall, but these were similar to occurrences in previous years and perhaps even to a lesser extent.  The lake is enjoyed by residents in the summer for kayaking, stand-up paddle boarding and some swimming with a yellow raft anchored in the middle of the lake.  There remains an abundance of fish and wildlife in and around the lake. </a:t>
            </a:r>
            <a:endParaRPr/>
          </a:p>
        </p:txBody>
      </p:sp>
      <p:sp>
        <p:nvSpPr>
          <p:cNvPr id="378" name="Google Shape;378;p67"/>
          <p:cNvSpPr txBox="1"/>
          <p:nvPr/>
        </p:nvSpPr>
        <p:spPr>
          <a:xfrm>
            <a:off x="583800" y="3633200"/>
            <a:ext cx="7976400" cy="22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t>Despite some success last year in restricting the size of the geese population on the lake and surrounding properties, this past summer saw a "return of the geese" which remain major irritants to the lake and surrounding lakefront properties. For 2023, further deterrents should be explored to reduce the size of the geese population on the lake.  </a:t>
            </a:r>
            <a:endParaRPr/>
          </a:p>
          <a:p>
            <a:pPr indent="0" lvl="0" marL="0" rtl="0" algn="l">
              <a:spcBef>
                <a:spcPts val="0"/>
              </a:spcBef>
              <a:spcAft>
                <a:spcPts val="0"/>
              </a:spcAft>
              <a:buClr>
                <a:schemeClr val="dk1"/>
              </a:buClr>
              <a:buSzPts val="1100"/>
              <a:buFont typeface="Arial"/>
              <a:buNone/>
            </a:pPr>
            <a:r>
              <a:rPr lang="en-CA"/>
              <a:t>The lake's aeration program consisted of the use of three (3) submerged bubblers located across the length of the lake, a surface aerator located at the south end and a surface bubbler located at the north end.  Similar to last year, the compressor powering the 3 submerged bubblers broke down multiple times resulting in the bubblers not running for many weeks at a time.  The compressor repairs were coordinated by members of the water quality committee but required repairs at least 3-4 separate times.  A new compressor is needed for use in spring 2023.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For 2023, in addition to a new compressor, it would be helpful to dredge weeds from the lake, as the budget allows.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descr="A picture containing electronics, circuit&#10;&#10;Description automatically generated" id="379" name="Google Shape;379;p67"/>
          <p:cNvPicPr preferRelativeResize="0"/>
          <p:nvPr/>
        </p:nvPicPr>
        <p:blipFill>
          <a:blip r:embed="rId4">
            <a:alphaModFix/>
          </a:blip>
          <a:stretch>
            <a:fillRect/>
          </a:stretch>
        </p:blipFill>
        <p:spPr>
          <a:xfrm>
            <a:off x="629375" y="1262501"/>
            <a:ext cx="3315526" cy="21272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8"/>
          <p:cNvSpPr/>
          <p:nvPr/>
        </p:nvSpPr>
        <p:spPr>
          <a:xfrm>
            <a:off x="4076905" y="1476665"/>
            <a:ext cx="3271500" cy="45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0" i="0" lang="en-CA" sz="2700" u="none" cap="none" strike="noStrike">
                <a:solidFill>
                  <a:srgbClr val="000000"/>
                </a:solidFill>
                <a:latin typeface="Calibri"/>
                <a:ea typeface="Calibri"/>
                <a:cs typeface="Calibri"/>
                <a:sym typeface="Calibri"/>
              </a:rPr>
              <a:t>North Pond</a:t>
            </a:r>
            <a:endParaRPr b="0" i="0" sz="2700" u="none" cap="none" strike="noStrike">
              <a:latin typeface="Arial"/>
              <a:ea typeface="Arial"/>
              <a:cs typeface="Arial"/>
              <a:sym typeface="Arial"/>
            </a:endParaRPr>
          </a:p>
        </p:txBody>
      </p:sp>
      <p:sp>
        <p:nvSpPr>
          <p:cNvPr id="386" name="Google Shape;386;p68"/>
          <p:cNvSpPr/>
          <p:nvPr/>
        </p:nvSpPr>
        <p:spPr>
          <a:xfrm>
            <a:off x="457114" y="274676"/>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87" name="Google Shape;387;p68"/>
          <p:cNvGrpSpPr/>
          <p:nvPr/>
        </p:nvGrpSpPr>
        <p:grpSpPr>
          <a:xfrm>
            <a:off x="7756729" y="274846"/>
            <a:ext cx="1263877" cy="1407888"/>
            <a:chOff x="10904401" y="5751369"/>
            <a:chExt cx="1338427" cy="1407888"/>
          </a:xfrm>
        </p:grpSpPr>
        <p:pic>
          <p:nvPicPr>
            <p:cNvPr id="388" name="Google Shape;388;p68"/>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89" name="Google Shape;389;p68"/>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390" name="Google Shape;390;p68"/>
          <p:cNvSpPr txBox="1"/>
          <p:nvPr/>
        </p:nvSpPr>
        <p:spPr>
          <a:xfrm>
            <a:off x="4209000" y="2089775"/>
            <a:ext cx="4444500" cy="39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a:t>The north pond has been in a fairly steady-state since the subsurface aerators were installed in 2019. The aerators are run from April to November and appear to be making a difference in maintaining the water clarity. Water quality has been good despite what we believe was an anomalous reading earlier in the season.  If there has been a change, it would be an above average amount of algae growth and the appearance of a thick layer of what is likely to be pond scum on the service which has raised concern from some residents. We should plan to evaluate if and how this can be remedied for next season. Also, we have taken steps to remove a significant amount of build up in front of the outlet of the north pond which has accumulated over the years. This was slowing the flow of water through the system to a noticeable degree but is now resolved</a:t>
            </a:r>
            <a:endParaRPr/>
          </a:p>
        </p:txBody>
      </p:sp>
      <p:pic>
        <p:nvPicPr>
          <p:cNvPr descr="A picture containing green&#10;&#10;Description automatically generated" id="391" name="Google Shape;391;p68"/>
          <p:cNvPicPr preferRelativeResize="0"/>
          <p:nvPr/>
        </p:nvPicPr>
        <p:blipFill>
          <a:blip r:embed="rId4">
            <a:alphaModFix/>
          </a:blip>
          <a:stretch>
            <a:fillRect/>
          </a:stretch>
        </p:blipFill>
        <p:spPr>
          <a:xfrm>
            <a:off x="549750" y="2256426"/>
            <a:ext cx="3362325" cy="2933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p:nvPr/>
        </p:nvSpPr>
        <p:spPr>
          <a:xfrm>
            <a:off x="4639142" y="1919296"/>
            <a:ext cx="2169000" cy="45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0" i="0" lang="en-CA" sz="2700" u="none" cap="none" strike="noStrike">
                <a:solidFill>
                  <a:srgbClr val="000000"/>
                </a:solidFill>
                <a:latin typeface="Calibri"/>
                <a:ea typeface="Calibri"/>
                <a:cs typeface="Calibri"/>
                <a:sym typeface="Calibri"/>
              </a:rPr>
              <a:t>South Pond</a:t>
            </a:r>
            <a:endParaRPr b="0" i="0" sz="2700" u="none" cap="none" strike="noStrike">
              <a:latin typeface="Arial"/>
              <a:ea typeface="Arial"/>
              <a:cs typeface="Arial"/>
              <a:sym typeface="Arial"/>
            </a:endParaRPr>
          </a:p>
        </p:txBody>
      </p:sp>
      <p:sp>
        <p:nvSpPr>
          <p:cNvPr id="398" name="Google Shape;398;p69"/>
          <p:cNvSpPr/>
          <p:nvPr/>
        </p:nvSpPr>
        <p:spPr>
          <a:xfrm>
            <a:off x="457114" y="274676"/>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99" name="Google Shape;399;p69"/>
          <p:cNvGrpSpPr/>
          <p:nvPr/>
        </p:nvGrpSpPr>
        <p:grpSpPr>
          <a:xfrm>
            <a:off x="7756729" y="274846"/>
            <a:ext cx="1263877" cy="1407888"/>
            <a:chOff x="10904401" y="5751369"/>
            <a:chExt cx="1338427" cy="1407888"/>
          </a:xfrm>
        </p:grpSpPr>
        <p:pic>
          <p:nvPicPr>
            <p:cNvPr id="400" name="Google Shape;400;p69"/>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01" name="Google Shape;401;p69"/>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402" name="Google Shape;402;p69"/>
          <p:cNvSpPr txBox="1"/>
          <p:nvPr/>
        </p:nvSpPr>
        <p:spPr>
          <a:xfrm>
            <a:off x="4639150" y="2560700"/>
            <a:ext cx="3984900" cy="3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CA"/>
              <a:t>South Pond stewardship was shared this year by the Hamilton’s and the Holloway’s, each providing power to the two bubblers. Water quality remains high and water levels seemed higher than normal, and high right to the fall. Although the south pond had not ever been dredged, vegetative growth remained well contained.</a:t>
            </a:r>
            <a:endParaRPr/>
          </a:p>
        </p:txBody>
      </p:sp>
      <p:pic>
        <p:nvPicPr>
          <p:cNvPr id="403" name="Google Shape;403;p69"/>
          <p:cNvPicPr preferRelativeResize="0"/>
          <p:nvPr/>
        </p:nvPicPr>
        <p:blipFill>
          <a:blip r:embed="rId4">
            <a:alphaModFix/>
          </a:blip>
          <a:stretch>
            <a:fillRect/>
          </a:stretch>
        </p:blipFill>
        <p:spPr>
          <a:xfrm>
            <a:off x="844075" y="2713989"/>
            <a:ext cx="3467186" cy="3019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0"/>
          <p:cNvSpPr/>
          <p:nvPr/>
        </p:nvSpPr>
        <p:spPr>
          <a:xfrm>
            <a:off x="3995900" y="1804250"/>
            <a:ext cx="4598700" cy="4462500"/>
          </a:xfrm>
          <a:prstGeom prst="rect">
            <a:avLst/>
          </a:prstGeom>
          <a:noFill/>
          <a:ln>
            <a:noFill/>
          </a:ln>
        </p:spPr>
        <p:txBody>
          <a:bodyPr anchorCtr="0" anchor="t" bIns="40500" lIns="81050" spcFirstLastPara="1" rIns="81050" wrap="square" tIns="40500">
            <a:noAutofit/>
          </a:bodyPr>
          <a:lstStyle/>
          <a:p>
            <a:pPr indent="0" lvl="0" marL="0" rtl="0" algn="l">
              <a:lnSpc>
                <a:spcPct val="115000"/>
              </a:lnSpc>
              <a:spcBef>
                <a:spcPts val="1100"/>
              </a:spcBef>
              <a:spcAft>
                <a:spcPts val="0"/>
              </a:spcAft>
              <a:buClr>
                <a:schemeClr val="dk1"/>
              </a:buClr>
              <a:buSzPts val="1000"/>
              <a:buFont typeface="Arial"/>
              <a:buNone/>
            </a:pPr>
            <a:r>
              <a:rPr lang="en-CA">
                <a:solidFill>
                  <a:srgbClr val="222222"/>
                </a:solidFill>
                <a:highlight>
                  <a:srgbClr val="FFFFFF"/>
                </a:highlight>
              </a:rPr>
              <a:t>Duck and goose feces is a MAJOR contributing factor to poor lake/pond water quality. The droppings increase both e-coli bacteria and unwanted growth of algae.</a:t>
            </a:r>
            <a:endParaRPr>
              <a:solidFill>
                <a:srgbClr val="222222"/>
              </a:solidFill>
              <a:highlight>
                <a:srgbClr val="FFFFFF"/>
              </a:highlight>
            </a:endParaRPr>
          </a:p>
          <a:p>
            <a:pPr indent="0" lvl="0" marL="0" rtl="0" algn="l">
              <a:lnSpc>
                <a:spcPct val="115000"/>
              </a:lnSpc>
              <a:spcBef>
                <a:spcPts val="1100"/>
              </a:spcBef>
              <a:spcAft>
                <a:spcPts val="0"/>
              </a:spcAft>
              <a:buClr>
                <a:schemeClr val="dk1"/>
              </a:buClr>
              <a:buSzPts val="1000"/>
              <a:buFont typeface="Arial"/>
              <a:buNone/>
            </a:pPr>
            <a:r>
              <a:rPr lang="en-CA">
                <a:solidFill>
                  <a:srgbClr val="26282A"/>
                </a:solidFill>
                <a:highlight>
                  <a:srgbClr val="FFFFFF"/>
                </a:highlight>
              </a:rPr>
              <a:t>An adult goose produces approx. 1 kg of 'goose poop' per day</a:t>
            </a:r>
            <a:endParaRPr>
              <a:solidFill>
                <a:srgbClr val="26282A"/>
              </a:solidFill>
              <a:highlight>
                <a:srgbClr val="FFFFFF"/>
              </a:highlight>
            </a:endParaRPr>
          </a:p>
          <a:p>
            <a:pPr indent="0" lvl="0" marL="0" rtl="0" algn="l">
              <a:lnSpc>
                <a:spcPct val="115000"/>
              </a:lnSpc>
              <a:spcBef>
                <a:spcPts val="1100"/>
              </a:spcBef>
              <a:spcAft>
                <a:spcPts val="0"/>
              </a:spcAft>
              <a:buClr>
                <a:schemeClr val="dk1"/>
              </a:buClr>
              <a:buSzPts val="1000"/>
              <a:buFont typeface="Arial"/>
              <a:buNone/>
            </a:pPr>
            <a:r>
              <a:rPr lang="en-CA">
                <a:solidFill>
                  <a:srgbClr val="26282A"/>
                </a:solidFill>
                <a:highlight>
                  <a:srgbClr val="FFFFFF"/>
                </a:highlight>
              </a:rPr>
              <a:t>Discourage them from your waterfront property:</a:t>
            </a:r>
            <a:endParaRPr>
              <a:solidFill>
                <a:srgbClr val="26282A"/>
              </a:solidFill>
              <a:highlight>
                <a:srgbClr val="FFFFFF"/>
              </a:highlight>
            </a:endParaRPr>
          </a:p>
          <a:p>
            <a:pPr indent="-317500" lvl="0" marL="457200" rtl="0" algn="l">
              <a:lnSpc>
                <a:spcPct val="115000"/>
              </a:lnSpc>
              <a:spcBef>
                <a:spcPts val="1100"/>
              </a:spcBef>
              <a:spcAft>
                <a:spcPts val="0"/>
              </a:spcAft>
              <a:buClr>
                <a:srgbClr val="26282A"/>
              </a:buClr>
              <a:buSzPts val="1400"/>
              <a:buChar char="●"/>
            </a:pPr>
            <a:r>
              <a:rPr lang="en-CA">
                <a:solidFill>
                  <a:srgbClr val="26282A"/>
                </a:solidFill>
                <a:highlight>
                  <a:srgbClr val="FFFFFF"/>
                </a:highlight>
              </a:rPr>
              <a:t>remove all food sources and don’t feed</a:t>
            </a:r>
            <a:endParaRPr>
              <a:solidFill>
                <a:srgbClr val="26282A"/>
              </a:solidFill>
              <a:highlight>
                <a:srgbClr val="FFFFFF"/>
              </a:highlight>
            </a:endParaRPr>
          </a:p>
          <a:p>
            <a:pPr indent="-317500" lvl="0" marL="457200" rtl="0" algn="l">
              <a:lnSpc>
                <a:spcPct val="115000"/>
              </a:lnSpc>
              <a:spcBef>
                <a:spcPts val="0"/>
              </a:spcBef>
              <a:spcAft>
                <a:spcPts val="0"/>
              </a:spcAft>
              <a:buClr>
                <a:srgbClr val="26282A"/>
              </a:buClr>
              <a:buSzPts val="1400"/>
              <a:buChar char="●"/>
            </a:pPr>
            <a:r>
              <a:rPr lang="en-CA">
                <a:solidFill>
                  <a:srgbClr val="26282A"/>
                </a:solidFill>
                <a:highlight>
                  <a:srgbClr val="FFFFFF"/>
                </a:highlight>
              </a:rPr>
              <a:t>install a goose and duck repelling line along the edge of the water - 1 to 2 feet away from the water’s edge and about 6 inch above the ground, extending along the entire length of your properties. As simple as these lines are, they serve as an effective barrier for geese and ducks</a:t>
            </a:r>
            <a:endParaRPr>
              <a:solidFill>
                <a:srgbClr val="26282A"/>
              </a:solidFill>
              <a:highlight>
                <a:srgbClr val="FFFFFF"/>
              </a:highlight>
            </a:endParaRPr>
          </a:p>
          <a:p>
            <a:pPr indent="-317500" lvl="0" marL="457200" rtl="0" algn="l">
              <a:lnSpc>
                <a:spcPct val="115000"/>
              </a:lnSpc>
              <a:spcBef>
                <a:spcPts val="0"/>
              </a:spcBef>
              <a:spcAft>
                <a:spcPts val="0"/>
              </a:spcAft>
              <a:buClr>
                <a:srgbClr val="26282A"/>
              </a:buClr>
              <a:buSzPts val="1400"/>
              <a:buChar char="●"/>
            </a:pPr>
            <a:r>
              <a:rPr lang="en-CA">
                <a:solidFill>
                  <a:srgbClr val="26282A"/>
                </a:solidFill>
                <a:highlight>
                  <a:srgbClr val="FFFFFF"/>
                </a:highlight>
              </a:rPr>
              <a:t>actively discourage them from settling and residing</a:t>
            </a:r>
            <a:endParaRPr>
              <a:solidFill>
                <a:srgbClr val="26282A"/>
              </a:solidFill>
              <a:highlight>
                <a:srgbClr val="FFFFFF"/>
              </a:highlight>
            </a:endParaRPr>
          </a:p>
        </p:txBody>
      </p:sp>
      <p:sp>
        <p:nvSpPr>
          <p:cNvPr id="410" name="Google Shape;410;p70"/>
          <p:cNvSpPr/>
          <p:nvPr/>
        </p:nvSpPr>
        <p:spPr>
          <a:xfrm>
            <a:off x="457114" y="274676"/>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Geese and Ducks</a:t>
            </a:r>
            <a:endParaRPr sz="4000">
              <a:latin typeface="Calibri"/>
              <a:ea typeface="Calibri"/>
              <a:cs typeface="Calibri"/>
              <a:sym typeface="Calibri"/>
            </a:endParaRPr>
          </a:p>
          <a:p>
            <a:pPr indent="0" lvl="0" marL="0" marR="0" rtl="0" algn="ctr">
              <a:lnSpc>
                <a:spcPct val="100000"/>
              </a:lnSpc>
              <a:spcBef>
                <a:spcPts val="0"/>
              </a:spcBef>
              <a:spcAft>
                <a:spcPts val="0"/>
              </a:spcAft>
              <a:buNone/>
            </a:pPr>
            <a:r>
              <a:rPr lang="en-CA" sz="4000">
                <a:latin typeface="Calibri"/>
                <a:ea typeface="Calibri"/>
                <a:cs typeface="Calibri"/>
                <a:sym typeface="Calibri"/>
              </a:rPr>
              <a:t>Enemies of the Water Quality !</a:t>
            </a:r>
            <a:endParaRPr sz="4000">
              <a:latin typeface="Calibri"/>
              <a:ea typeface="Calibri"/>
              <a:cs typeface="Calibri"/>
              <a:sym typeface="Calibri"/>
            </a:endParaRPr>
          </a:p>
        </p:txBody>
      </p:sp>
      <p:grpSp>
        <p:nvGrpSpPr>
          <p:cNvPr id="411" name="Google Shape;411;p70"/>
          <p:cNvGrpSpPr/>
          <p:nvPr/>
        </p:nvGrpSpPr>
        <p:grpSpPr>
          <a:xfrm>
            <a:off x="7756729" y="274846"/>
            <a:ext cx="1263877" cy="1407888"/>
            <a:chOff x="10904401" y="5751369"/>
            <a:chExt cx="1338427" cy="1407888"/>
          </a:xfrm>
        </p:grpSpPr>
        <p:pic>
          <p:nvPicPr>
            <p:cNvPr id="412" name="Google Shape;412;p70"/>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13" name="Google Shape;413;p70"/>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414" name="Google Shape;414;p70"/>
          <p:cNvPicPr preferRelativeResize="0"/>
          <p:nvPr/>
        </p:nvPicPr>
        <p:blipFill>
          <a:blip r:embed="rId4">
            <a:alphaModFix/>
          </a:blip>
          <a:stretch>
            <a:fillRect/>
          </a:stretch>
        </p:blipFill>
        <p:spPr>
          <a:xfrm>
            <a:off x="240700" y="2060925"/>
            <a:ext cx="2857500" cy="2143125"/>
          </a:xfrm>
          <a:prstGeom prst="rect">
            <a:avLst/>
          </a:prstGeom>
          <a:noFill/>
          <a:ln>
            <a:noFill/>
          </a:ln>
        </p:spPr>
      </p:pic>
      <p:pic>
        <p:nvPicPr>
          <p:cNvPr id="415" name="Google Shape;415;p70"/>
          <p:cNvPicPr preferRelativeResize="0"/>
          <p:nvPr/>
        </p:nvPicPr>
        <p:blipFill>
          <a:blip r:embed="rId5">
            <a:alphaModFix/>
          </a:blip>
          <a:stretch>
            <a:fillRect/>
          </a:stretch>
        </p:blipFill>
        <p:spPr>
          <a:xfrm>
            <a:off x="897700" y="4330375"/>
            <a:ext cx="3098200" cy="1936375"/>
          </a:xfrm>
          <a:prstGeom prst="rect">
            <a:avLst/>
          </a:prstGeom>
          <a:noFill/>
          <a:ln>
            <a:noFill/>
          </a:ln>
        </p:spPr>
      </p:pic>
      <p:pic>
        <p:nvPicPr>
          <p:cNvPr id="416" name="Google Shape;416;p70"/>
          <p:cNvPicPr preferRelativeResize="0"/>
          <p:nvPr/>
        </p:nvPicPr>
        <p:blipFill>
          <a:blip r:embed="rId6">
            <a:alphaModFix/>
          </a:blip>
          <a:stretch>
            <a:fillRect/>
          </a:stretch>
        </p:blipFill>
        <p:spPr>
          <a:xfrm>
            <a:off x="1683550" y="3422475"/>
            <a:ext cx="2003300" cy="2003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1"/>
          <p:cNvSpPr/>
          <p:nvPr/>
        </p:nvSpPr>
        <p:spPr>
          <a:xfrm>
            <a:off x="706400" y="1804250"/>
            <a:ext cx="7888200" cy="4462500"/>
          </a:xfrm>
          <a:prstGeom prst="rect">
            <a:avLst/>
          </a:prstGeom>
          <a:noFill/>
          <a:ln>
            <a:noFill/>
          </a:ln>
        </p:spPr>
        <p:txBody>
          <a:bodyPr anchorCtr="0" anchor="t" bIns="40500" lIns="81050" spcFirstLastPara="1" rIns="81050" wrap="square" tIns="40500">
            <a:noAutofit/>
          </a:bodyPr>
          <a:lstStyle/>
          <a:p>
            <a:pPr indent="0" lvl="0" marL="0" rtl="0" algn="l">
              <a:lnSpc>
                <a:spcPct val="115000"/>
              </a:lnSpc>
              <a:spcBef>
                <a:spcPts val="1100"/>
              </a:spcBef>
              <a:spcAft>
                <a:spcPts val="0"/>
              </a:spcAft>
              <a:buNone/>
            </a:pPr>
            <a:r>
              <a:rPr lang="en-CA" sz="2400">
                <a:solidFill>
                  <a:srgbClr val="222222"/>
                </a:solidFill>
                <a:highlight>
                  <a:srgbClr val="FFFFFF"/>
                </a:highlight>
              </a:rPr>
              <a:t>This year again, thanks to a community volunteer Claudia Buttera, we obtained a </a:t>
            </a:r>
            <a:r>
              <a:rPr lang="en-CA" sz="2400">
                <a:solidFill>
                  <a:srgbClr val="222222"/>
                </a:solidFill>
                <a:highlight>
                  <a:srgbClr val="FFFFFF"/>
                </a:highlight>
              </a:rPr>
              <a:t>government</a:t>
            </a:r>
            <a:r>
              <a:rPr lang="en-CA" sz="2400">
                <a:solidFill>
                  <a:srgbClr val="222222"/>
                </a:solidFill>
                <a:highlight>
                  <a:srgbClr val="FFFFFF"/>
                </a:highlight>
              </a:rPr>
              <a:t> permit for geese management.</a:t>
            </a:r>
            <a:endParaRPr sz="2400">
              <a:solidFill>
                <a:srgbClr val="222222"/>
              </a:solidFill>
              <a:highlight>
                <a:srgbClr val="FFFFFF"/>
              </a:highlight>
            </a:endParaRPr>
          </a:p>
          <a:p>
            <a:pPr indent="0" lvl="0" marL="0" rtl="0" algn="l">
              <a:lnSpc>
                <a:spcPct val="115000"/>
              </a:lnSpc>
              <a:spcBef>
                <a:spcPts val="1100"/>
              </a:spcBef>
              <a:spcAft>
                <a:spcPts val="0"/>
              </a:spcAft>
              <a:buNone/>
            </a:pPr>
            <a:r>
              <a:rPr lang="en-CA" sz="2400">
                <a:solidFill>
                  <a:srgbClr val="222222"/>
                </a:solidFill>
                <a:highlight>
                  <a:srgbClr val="FFFFFF"/>
                </a:highlight>
              </a:rPr>
              <a:t>Thanks to insights gained from the contractor last year, our volunteers were able to take on the task of egg nest finding and oiling of the eggs.</a:t>
            </a:r>
            <a:endParaRPr sz="2400">
              <a:solidFill>
                <a:srgbClr val="FF0000"/>
              </a:solidFill>
              <a:highlight>
                <a:srgbClr val="FFFFFF"/>
              </a:highlight>
            </a:endParaRPr>
          </a:p>
          <a:p>
            <a:pPr indent="0" lvl="0" marL="0" rtl="0" algn="l">
              <a:lnSpc>
                <a:spcPct val="115000"/>
              </a:lnSpc>
              <a:spcBef>
                <a:spcPts val="1100"/>
              </a:spcBef>
              <a:spcAft>
                <a:spcPts val="1100"/>
              </a:spcAft>
              <a:buNone/>
            </a:pPr>
            <a:r>
              <a:rPr lang="en-CA" sz="2400">
                <a:solidFill>
                  <a:srgbClr val="222222"/>
                </a:solidFill>
                <a:highlight>
                  <a:srgbClr val="FFFFFF"/>
                </a:highlight>
              </a:rPr>
              <a:t>This year the search has been performed, and there was no egg nest found to oil. </a:t>
            </a:r>
            <a:endParaRPr sz="2400">
              <a:solidFill>
                <a:srgbClr val="222222"/>
              </a:solidFill>
              <a:highlight>
                <a:srgbClr val="FFFFFF"/>
              </a:highlight>
            </a:endParaRPr>
          </a:p>
        </p:txBody>
      </p:sp>
      <p:sp>
        <p:nvSpPr>
          <p:cNvPr id="423" name="Google Shape;423;p71"/>
          <p:cNvSpPr/>
          <p:nvPr/>
        </p:nvSpPr>
        <p:spPr>
          <a:xfrm>
            <a:off x="1103749" y="274675"/>
            <a:ext cx="61134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Geese and Ducks</a:t>
            </a:r>
            <a:endParaRPr sz="4000">
              <a:latin typeface="Calibri"/>
              <a:ea typeface="Calibri"/>
              <a:cs typeface="Calibri"/>
              <a:sym typeface="Calibri"/>
            </a:endParaRPr>
          </a:p>
          <a:p>
            <a:pPr indent="0" lvl="0" marL="0" marR="0" rtl="0" algn="ctr">
              <a:lnSpc>
                <a:spcPct val="100000"/>
              </a:lnSpc>
              <a:spcBef>
                <a:spcPts val="0"/>
              </a:spcBef>
              <a:spcAft>
                <a:spcPts val="0"/>
              </a:spcAft>
              <a:buNone/>
            </a:pPr>
            <a:r>
              <a:rPr lang="en-CA" sz="4000">
                <a:latin typeface="Calibri"/>
                <a:ea typeface="Calibri"/>
                <a:cs typeface="Calibri"/>
                <a:sym typeface="Calibri"/>
              </a:rPr>
              <a:t>Update</a:t>
            </a:r>
            <a:endParaRPr sz="4000">
              <a:latin typeface="Calibri"/>
              <a:ea typeface="Calibri"/>
              <a:cs typeface="Calibri"/>
              <a:sym typeface="Calibri"/>
            </a:endParaRPr>
          </a:p>
        </p:txBody>
      </p:sp>
      <p:grpSp>
        <p:nvGrpSpPr>
          <p:cNvPr id="424" name="Google Shape;424;p71"/>
          <p:cNvGrpSpPr/>
          <p:nvPr/>
        </p:nvGrpSpPr>
        <p:grpSpPr>
          <a:xfrm>
            <a:off x="7756729" y="274846"/>
            <a:ext cx="1263877" cy="1407888"/>
            <a:chOff x="10904401" y="5751369"/>
            <a:chExt cx="1338427" cy="1407888"/>
          </a:xfrm>
        </p:grpSpPr>
        <p:pic>
          <p:nvPicPr>
            <p:cNvPr id="425" name="Google Shape;425;p71"/>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26" name="Google Shape;426;p71"/>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4"/>
          <p:cNvSpPr/>
          <p:nvPr/>
        </p:nvSpPr>
        <p:spPr>
          <a:xfrm>
            <a:off x="1458000" y="1471324"/>
            <a:ext cx="6762600" cy="4732800"/>
          </a:xfrm>
          <a:prstGeom prst="rect">
            <a:avLst/>
          </a:prstGeom>
          <a:noFill/>
          <a:ln>
            <a:noFill/>
          </a:ln>
        </p:spPr>
        <p:txBody>
          <a:bodyPr anchorCtr="0" anchor="t" bIns="40500" lIns="81050" spcFirstLastPara="1" rIns="81050" wrap="square" tIns="40500">
            <a:noAutofit/>
          </a:bodyPr>
          <a:lstStyle/>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Introduction of the Board</a:t>
            </a:r>
            <a:endParaRPr b="0" i="0" sz="3200" u="none" cap="none" strike="noStrike">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Approval of Agenda</a:t>
            </a:r>
            <a:endParaRPr b="0" i="0" sz="3200" u="none" cap="none" strike="noStrike">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Approval of Minutes from last AGM​</a:t>
            </a:r>
            <a:endParaRPr b="0" i="0" sz="3200" u="none" cap="none" strike="noStrike">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202</a:t>
            </a:r>
            <a:r>
              <a:rPr lang="en-CA" sz="3200">
                <a:latin typeface="Calibri"/>
                <a:ea typeface="Calibri"/>
                <a:cs typeface="Calibri"/>
                <a:sym typeface="Calibri"/>
              </a:rPr>
              <a:t>2</a:t>
            </a:r>
            <a:r>
              <a:rPr b="0" i="0" lang="en-CA" sz="3200" u="none" cap="none" strike="noStrike">
                <a:solidFill>
                  <a:srgbClr val="000000"/>
                </a:solidFill>
                <a:latin typeface="Calibri"/>
                <a:ea typeface="Calibri"/>
                <a:cs typeface="Calibri"/>
                <a:sym typeface="Calibri"/>
              </a:rPr>
              <a:t> Annual </a:t>
            </a:r>
            <a:r>
              <a:rPr lang="en-CA" sz="3200">
                <a:latin typeface="Calibri"/>
                <a:ea typeface="Calibri"/>
                <a:cs typeface="Calibri"/>
                <a:sym typeface="Calibri"/>
              </a:rPr>
              <a:t>Community Update</a:t>
            </a:r>
            <a:endParaRPr sz="3200">
              <a:latin typeface="Calibri"/>
              <a:ea typeface="Calibri"/>
              <a:cs typeface="Calibri"/>
              <a:sym typeface="Calibri"/>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202</a:t>
            </a:r>
            <a:r>
              <a:rPr lang="en-CA" sz="3200">
                <a:latin typeface="Calibri"/>
                <a:ea typeface="Calibri"/>
                <a:cs typeface="Calibri"/>
                <a:sym typeface="Calibri"/>
              </a:rPr>
              <a:t>2</a:t>
            </a:r>
            <a:r>
              <a:rPr b="0" i="0" lang="en-CA" sz="3200" u="none" cap="none" strike="noStrike">
                <a:solidFill>
                  <a:srgbClr val="000000"/>
                </a:solidFill>
                <a:latin typeface="Calibri"/>
                <a:ea typeface="Calibri"/>
                <a:cs typeface="Calibri"/>
                <a:sym typeface="Calibri"/>
              </a:rPr>
              <a:t> Amenities </a:t>
            </a:r>
            <a:endParaRPr sz="3200">
              <a:latin typeface="Calibri"/>
              <a:ea typeface="Calibri"/>
              <a:cs typeface="Calibri"/>
              <a:sym typeface="Calibri"/>
            </a:endParaRPr>
          </a:p>
          <a:p>
            <a:pPr indent="-254000" lvl="0" marL="254000" marR="0" rtl="0" algn="l">
              <a:lnSpc>
                <a:spcPct val="100000"/>
              </a:lnSpc>
              <a:spcBef>
                <a:spcPts val="0"/>
              </a:spcBef>
              <a:spcAft>
                <a:spcPts val="0"/>
              </a:spcAft>
              <a:buClr>
                <a:srgbClr val="000000"/>
              </a:buClr>
              <a:buSzPts val="3200"/>
              <a:buFont typeface="Arial"/>
              <a:buChar char="•"/>
            </a:pPr>
            <a:r>
              <a:rPr lang="en-CA" sz="3200">
                <a:solidFill>
                  <a:schemeClr val="dk1"/>
                </a:solidFill>
                <a:latin typeface="Calibri"/>
                <a:ea typeface="Calibri"/>
                <a:cs typeface="Calibri"/>
                <a:sym typeface="Calibri"/>
              </a:rPr>
              <a:t>2022 Financial Report</a:t>
            </a:r>
            <a:endParaRPr sz="3200">
              <a:latin typeface="Calibri"/>
              <a:ea typeface="Calibri"/>
              <a:cs typeface="Calibri"/>
              <a:sym typeface="Calibri"/>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202</a:t>
            </a:r>
            <a:r>
              <a:rPr lang="en-CA" sz="3200">
                <a:latin typeface="Calibri"/>
                <a:ea typeface="Calibri"/>
                <a:cs typeface="Calibri"/>
                <a:sym typeface="Calibri"/>
              </a:rPr>
              <a:t>3</a:t>
            </a:r>
            <a:r>
              <a:rPr b="0" i="0" lang="en-CA" sz="3200" u="none" cap="none" strike="noStrike">
                <a:solidFill>
                  <a:srgbClr val="000000"/>
                </a:solidFill>
                <a:latin typeface="Calibri"/>
                <a:ea typeface="Calibri"/>
                <a:cs typeface="Calibri"/>
                <a:sym typeface="Calibri"/>
              </a:rPr>
              <a:t> Annual Budget​</a:t>
            </a:r>
            <a:endParaRPr b="0" i="0" sz="3200" u="none" cap="none" strike="noStrike">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Election of 202</a:t>
            </a:r>
            <a:r>
              <a:rPr lang="en-CA" sz="3200">
                <a:latin typeface="Calibri"/>
                <a:ea typeface="Calibri"/>
                <a:cs typeface="Calibri"/>
                <a:sym typeface="Calibri"/>
              </a:rPr>
              <a:t>3</a:t>
            </a:r>
            <a:r>
              <a:rPr b="0" i="0" lang="en-CA" sz="3200" u="none" cap="none" strike="noStrike">
                <a:solidFill>
                  <a:srgbClr val="000000"/>
                </a:solidFill>
                <a:latin typeface="Calibri"/>
                <a:ea typeface="Calibri"/>
                <a:cs typeface="Calibri"/>
                <a:sym typeface="Calibri"/>
              </a:rPr>
              <a:t> Board</a:t>
            </a:r>
            <a:endParaRPr b="0" i="0" sz="3200" u="none" cap="none" strike="noStrike">
              <a:latin typeface="Arial"/>
              <a:ea typeface="Arial"/>
              <a:cs typeface="Arial"/>
              <a:sym typeface="Arial"/>
            </a:endParaRPr>
          </a:p>
        </p:txBody>
      </p:sp>
      <p:sp>
        <p:nvSpPr>
          <p:cNvPr id="229" name="Google Shape;229;p54"/>
          <p:cNvSpPr/>
          <p:nvPr/>
        </p:nvSpPr>
        <p:spPr>
          <a:xfrm>
            <a:off x="2715930" y="380880"/>
            <a:ext cx="3111900" cy="760200"/>
          </a:xfrm>
          <a:prstGeom prst="rect">
            <a:avLst/>
          </a:prstGeom>
          <a:noFill/>
          <a:ln>
            <a:noFill/>
          </a:ln>
        </p:spPr>
        <p:txBody>
          <a:bodyPr anchorCtr="0" anchor="t"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Agenda</a:t>
            </a:r>
            <a:endParaRPr b="0" i="0" sz="4000" u="none" cap="none" strike="noStrike">
              <a:latin typeface="Arial"/>
              <a:ea typeface="Arial"/>
              <a:cs typeface="Arial"/>
              <a:sym typeface="Arial"/>
            </a:endParaRPr>
          </a:p>
        </p:txBody>
      </p:sp>
      <p:grpSp>
        <p:nvGrpSpPr>
          <p:cNvPr id="230" name="Google Shape;230;p54"/>
          <p:cNvGrpSpPr/>
          <p:nvPr/>
        </p:nvGrpSpPr>
        <p:grpSpPr>
          <a:xfrm>
            <a:off x="7756729" y="274846"/>
            <a:ext cx="1263877" cy="1407888"/>
            <a:chOff x="10904401" y="5751369"/>
            <a:chExt cx="1338427" cy="1407888"/>
          </a:xfrm>
        </p:grpSpPr>
        <p:pic>
          <p:nvPicPr>
            <p:cNvPr id="231" name="Google Shape;231;p54"/>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32" name="Google Shape;232;p54"/>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2"/>
          <p:cNvSpPr/>
          <p:nvPr/>
        </p:nvSpPr>
        <p:spPr>
          <a:xfrm>
            <a:off x="168431" y="207971"/>
            <a:ext cx="73512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Community Pool</a:t>
            </a:r>
            <a:endParaRPr b="0" i="0" sz="4000" u="none" cap="none" strike="noStrike">
              <a:latin typeface="Arial"/>
              <a:ea typeface="Arial"/>
              <a:cs typeface="Arial"/>
              <a:sym typeface="Arial"/>
            </a:endParaRPr>
          </a:p>
        </p:txBody>
      </p:sp>
      <p:sp>
        <p:nvSpPr>
          <p:cNvPr id="433" name="Google Shape;433;p72"/>
          <p:cNvSpPr/>
          <p:nvPr/>
        </p:nvSpPr>
        <p:spPr>
          <a:xfrm>
            <a:off x="3201150" y="1417675"/>
            <a:ext cx="5626500" cy="5174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lang="en-CA" sz="1600"/>
              <a:t>We had a good long season this year again, opened the day after the city authorized it and closed at the very end of Sept. We did not have any mechanical breakdowns throughout the year that affected the daily operation. And the pool was always heated and cleaned on time. This was of great thanks to the volunteers who tested and cleaned the pool on a daily basis.</a:t>
            </a:r>
            <a:endParaRPr sz="1600"/>
          </a:p>
          <a:p>
            <a:pPr indent="0" lvl="0" marL="0" rtl="0" algn="l">
              <a:lnSpc>
                <a:spcPct val="115000"/>
              </a:lnSpc>
              <a:spcBef>
                <a:spcPts val="0"/>
              </a:spcBef>
              <a:spcAft>
                <a:spcPts val="0"/>
              </a:spcAft>
              <a:buClr>
                <a:schemeClr val="dk1"/>
              </a:buClr>
              <a:buSzPts val="1100"/>
              <a:buFont typeface="Arial"/>
              <a:buNone/>
            </a:pPr>
            <a:r>
              <a:rPr b="1" lang="en-CA" sz="1600">
                <a:solidFill>
                  <a:srgbClr val="222222"/>
                </a:solidFill>
              </a:rPr>
              <a:t>Work completed in 2022</a:t>
            </a:r>
            <a:endParaRPr b="1" sz="16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Purchased the second NG BBQ to complete the gas upgrade project</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Purchased 6 more Adirondack chairs (very popular chairs)</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Added a 2 person adult kayak to the beach toys</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Installed 2 bicycle racks</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Added 3 new picnic tables and umbrellas with heavy duty stands</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Repaired and modified the pool cover</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Continuously worked on our gate access system – new contractor coming on line to repair the system</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Replaced the Sand Filter</a:t>
            </a:r>
            <a:endParaRPr sz="1500">
              <a:solidFill>
                <a:srgbClr val="222222"/>
              </a:solidFill>
            </a:endParaRPr>
          </a:p>
          <a:p>
            <a:pPr indent="-323850" lvl="0" marL="457200" rtl="0" algn="l">
              <a:lnSpc>
                <a:spcPct val="115000"/>
              </a:lnSpc>
              <a:spcBef>
                <a:spcPts val="0"/>
              </a:spcBef>
              <a:spcAft>
                <a:spcPts val="0"/>
              </a:spcAft>
              <a:buClr>
                <a:srgbClr val="222222"/>
              </a:buClr>
              <a:buSzPts val="1500"/>
              <a:buChar char="●"/>
            </a:pPr>
            <a:r>
              <a:rPr lang="en-CA" sz="1500">
                <a:solidFill>
                  <a:srgbClr val="222222"/>
                </a:solidFill>
              </a:rPr>
              <a:t>Repaired both Canoe seats</a:t>
            </a:r>
            <a:endParaRPr sz="1500">
              <a:solidFill>
                <a:srgbClr val="222222"/>
              </a:solidFill>
            </a:endParaRPr>
          </a:p>
        </p:txBody>
      </p:sp>
      <p:pic>
        <p:nvPicPr>
          <p:cNvPr id="434" name="Google Shape;434;p72"/>
          <p:cNvPicPr preferRelativeResize="0"/>
          <p:nvPr/>
        </p:nvPicPr>
        <p:blipFill rotWithShape="1">
          <a:blip r:embed="rId3">
            <a:alphaModFix/>
          </a:blip>
          <a:srcRect b="0" l="0" r="0" t="0"/>
          <a:stretch/>
        </p:blipFill>
        <p:spPr>
          <a:xfrm>
            <a:off x="620455" y="1417676"/>
            <a:ext cx="2355044" cy="4941773"/>
          </a:xfrm>
          <a:prstGeom prst="rect">
            <a:avLst/>
          </a:prstGeom>
          <a:noFill/>
          <a:ln>
            <a:noFill/>
          </a:ln>
        </p:spPr>
      </p:pic>
      <p:grpSp>
        <p:nvGrpSpPr>
          <p:cNvPr id="435" name="Google Shape;435;p72"/>
          <p:cNvGrpSpPr/>
          <p:nvPr/>
        </p:nvGrpSpPr>
        <p:grpSpPr>
          <a:xfrm>
            <a:off x="7756729" y="274846"/>
            <a:ext cx="1263877" cy="1407888"/>
            <a:chOff x="10904401" y="5751369"/>
            <a:chExt cx="1338427" cy="1407888"/>
          </a:xfrm>
        </p:grpSpPr>
        <p:pic>
          <p:nvPicPr>
            <p:cNvPr id="436" name="Google Shape;436;p72"/>
            <p:cNvPicPr preferRelativeResize="0"/>
            <p:nvPr/>
          </p:nvPicPr>
          <p:blipFill rotWithShape="1">
            <a:blip r:embed="rId4">
              <a:alphaModFix/>
            </a:blip>
            <a:srcRect b="0" l="71246" r="0" t="0"/>
            <a:stretch/>
          </p:blipFill>
          <p:spPr>
            <a:xfrm>
              <a:off x="10904401" y="5751369"/>
              <a:ext cx="1338427" cy="950388"/>
            </a:xfrm>
            <a:prstGeom prst="rect">
              <a:avLst/>
            </a:prstGeom>
            <a:noFill/>
            <a:ln>
              <a:noFill/>
            </a:ln>
          </p:spPr>
        </p:pic>
        <p:sp>
          <p:nvSpPr>
            <p:cNvPr id="437" name="Google Shape;437;p72"/>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3"/>
          <p:cNvSpPr/>
          <p:nvPr/>
        </p:nvSpPr>
        <p:spPr>
          <a:xfrm>
            <a:off x="168431" y="207971"/>
            <a:ext cx="73512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Community Pool</a:t>
            </a:r>
            <a:endParaRPr b="0" i="0" sz="4000" u="none" cap="none" strike="noStrike">
              <a:latin typeface="Arial"/>
              <a:ea typeface="Arial"/>
              <a:cs typeface="Arial"/>
              <a:sym typeface="Arial"/>
            </a:endParaRPr>
          </a:p>
        </p:txBody>
      </p:sp>
      <p:sp>
        <p:nvSpPr>
          <p:cNvPr id="444" name="Google Shape;444;p73"/>
          <p:cNvSpPr/>
          <p:nvPr/>
        </p:nvSpPr>
        <p:spPr>
          <a:xfrm>
            <a:off x="387350" y="2220100"/>
            <a:ext cx="4055400" cy="12204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lang="en-CA" sz="1400"/>
              <a:t>Feedback from members using the pool influenced this list of possible improvements for the community to consider, based on the amount of funds we wish to invest. </a:t>
            </a:r>
            <a:r>
              <a:rPr lang="en-CA"/>
              <a:t>C</a:t>
            </a:r>
            <a:r>
              <a:rPr lang="en-CA" sz="1400"/>
              <a:t>ost estimates provided to the Board for consideration.</a:t>
            </a:r>
            <a:endParaRPr sz="1400"/>
          </a:p>
        </p:txBody>
      </p:sp>
      <p:grpSp>
        <p:nvGrpSpPr>
          <p:cNvPr id="445" name="Google Shape;445;p73"/>
          <p:cNvGrpSpPr/>
          <p:nvPr/>
        </p:nvGrpSpPr>
        <p:grpSpPr>
          <a:xfrm>
            <a:off x="7756729" y="274846"/>
            <a:ext cx="1263877" cy="1407888"/>
            <a:chOff x="10904401" y="5751369"/>
            <a:chExt cx="1338427" cy="1407888"/>
          </a:xfrm>
        </p:grpSpPr>
        <p:pic>
          <p:nvPicPr>
            <p:cNvPr id="446" name="Google Shape;446;p73"/>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47" name="Google Shape;447;p73"/>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448" name="Google Shape;448;p73"/>
          <p:cNvPicPr preferRelativeResize="0"/>
          <p:nvPr/>
        </p:nvPicPr>
        <p:blipFill>
          <a:blip r:embed="rId4">
            <a:alphaModFix/>
          </a:blip>
          <a:stretch>
            <a:fillRect/>
          </a:stretch>
        </p:blipFill>
        <p:spPr>
          <a:xfrm>
            <a:off x="640850" y="3628000"/>
            <a:ext cx="3453326" cy="2589076"/>
          </a:xfrm>
          <a:prstGeom prst="rect">
            <a:avLst/>
          </a:prstGeom>
          <a:noFill/>
          <a:ln>
            <a:noFill/>
          </a:ln>
        </p:spPr>
      </p:pic>
      <p:sp>
        <p:nvSpPr>
          <p:cNvPr id="449" name="Google Shape;449;p73"/>
          <p:cNvSpPr txBox="1"/>
          <p:nvPr/>
        </p:nvSpPr>
        <p:spPr>
          <a:xfrm>
            <a:off x="898075" y="1169888"/>
            <a:ext cx="7256700" cy="5697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0"/>
              </a:spcAft>
              <a:buNone/>
            </a:pPr>
            <a:r>
              <a:rPr b="1" lang="en-CA" sz="1800">
                <a:solidFill>
                  <a:schemeClr val="dk1"/>
                </a:solidFill>
              </a:rPr>
              <a:t>PROPOSED for 2022-2023 Pool Area Development</a:t>
            </a:r>
            <a:endParaRPr/>
          </a:p>
        </p:txBody>
      </p:sp>
      <p:sp>
        <p:nvSpPr>
          <p:cNvPr id="450" name="Google Shape;450;p73"/>
          <p:cNvSpPr txBox="1"/>
          <p:nvPr/>
        </p:nvSpPr>
        <p:spPr>
          <a:xfrm>
            <a:off x="4351875" y="2332050"/>
            <a:ext cx="4581000" cy="3915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222222"/>
              </a:buClr>
              <a:buSzPts val="1400"/>
              <a:buChar char="●"/>
            </a:pPr>
            <a:r>
              <a:rPr lang="en-CA">
                <a:solidFill>
                  <a:srgbClr val="222222"/>
                </a:solidFill>
                <a:highlight>
                  <a:srgbClr val="FFFFFF"/>
                </a:highlight>
              </a:rPr>
              <a:t>Purchase and install Rain gutters (to stop patio stone erosion on the front and west side of the pool house)</a:t>
            </a:r>
            <a:endParaRPr>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a:solidFill>
                  <a:srgbClr val="222222"/>
                </a:solidFill>
                <a:highlight>
                  <a:srgbClr val="FFFFFF"/>
                </a:highlight>
              </a:rPr>
              <a:t>Investigate the possibility of installing some shade systems for select areas around the pool (without obstructing the lake view as requested)</a:t>
            </a:r>
            <a:endParaRPr>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a:solidFill>
                  <a:srgbClr val="222222"/>
                </a:solidFill>
                <a:highlight>
                  <a:srgbClr val="FFFFFF"/>
                </a:highlight>
              </a:rPr>
              <a:t>Plan and prepare to refinish the pool skirt (concrete area around the pool) in a safe rubber material to stop the concrete spalding and allow for proper safety markings to be installed. This will be budgeted and installed in 2024 if approved.</a:t>
            </a:r>
            <a:endParaRPr>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a:solidFill>
                  <a:srgbClr val="222222"/>
                </a:solidFill>
                <a:highlight>
                  <a:srgbClr val="FFFFFF"/>
                </a:highlight>
              </a:rPr>
              <a:t>Hire a company to repair the pool FOB system which has been faulty this summer.</a:t>
            </a:r>
            <a:endParaRPr>
              <a:solidFill>
                <a:srgbClr val="222222"/>
              </a:solidFill>
              <a:highlight>
                <a:srgbClr val="FFFFFF"/>
              </a:highlight>
            </a:endParaRPr>
          </a:p>
          <a:p>
            <a:pPr indent="0" lvl="0" marL="0" rtl="0" algn="l">
              <a:lnSpc>
                <a:spcPct val="115000"/>
              </a:lnSpc>
              <a:spcBef>
                <a:spcPts val="0"/>
              </a:spcBef>
              <a:spcAft>
                <a:spcPts val="0"/>
              </a:spcAft>
              <a:buNone/>
            </a:pPr>
            <a:r>
              <a:t/>
            </a:r>
            <a:endParaRPr sz="1700"/>
          </a:p>
        </p:txBody>
      </p:sp>
      <p:sp>
        <p:nvSpPr>
          <p:cNvPr id="451" name="Google Shape;451;p73"/>
          <p:cNvSpPr txBox="1"/>
          <p:nvPr/>
        </p:nvSpPr>
        <p:spPr>
          <a:xfrm>
            <a:off x="898075" y="1739588"/>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rgbClr val="222222"/>
                </a:solidFill>
                <a:highlight>
                  <a:srgbClr val="FFFFFF"/>
                </a:highlight>
              </a:rPr>
              <a:t>Our new Pool Operations representative is Joe Furo. Welcome Joe!</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4"/>
          <p:cNvSpPr/>
          <p:nvPr/>
        </p:nvSpPr>
        <p:spPr>
          <a:xfrm>
            <a:off x="168431" y="207971"/>
            <a:ext cx="73512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Common Areas</a:t>
            </a:r>
            <a:endParaRPr b="0" i="0" sz="4000" u="none" cap="none" strike="noStrike">
              <a:latin typeface="Arial"/>
              <a:ea typeface="Arial"/>
              <a:cs typeface="Arial"/>
              <a:sym typeface="Arial"/>
            </a:endParaRPr>
          </a:p>
        </p:txBody>
      </p:sp>
      <p:sp>
        <p:nvSpPr>
          <p:cNvPr id="458" name="Google Shape;458;p74"/>
          <p:cNvSpPr/>
          <p:nvPr/>
        </p:nvSpPr>
        <p:spPr>
          <a:xfrm>
            <a:off x="478977" y="1283890"/>
            <a:ext cx="7277400" cy="51918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b="1" lang="en-CA" sz="2000"/>
              <a:t>Beach, Volleyball Ground, Children Playground, Pathways</a:t>
            </a:r>
            <a:endParaRPr b="1" sz="2000"/>
          </a:p>
          <a:p>
            <a:pPr indent="0" lvl="0" marL="0" marR="0" rtl="0" algn="l">
              <a:lnSpc>
                <a:spcPct val="100000"/>
              </a:lnSpc>
              <a:spcBef>
                <a:spcPts val="500"/>
              </a:spcBef>
              <a:spcAft>
                <a:spcPts val="0"/>
              </a:spcAft>
              <a:buNone/>
            </a:pPr>
            <a:r>
              <a:t/>
            </a:r>
            <a:endParaRPr sz="1400"/>
          </a:p>
          <a:p>
            <a:pPr indent="0" lvl="0" marL="0" marR="0" rtl="0" algn="l">
              <a:lnSpc>
                <a:spcPct val="100000"/>
              </a:lnSpc>
              <a:spcBef>
                <a:spcPts val="500"/>
              </a:spcBef>
              <a:spcAft>
                <a:spcPts val="0"/>
              </a:spcAft>
              <a:buNone/>
            </a:pPr>
            <a:r>
              <a:rPr b="1" lang="en-CA" sz="1800"/>
              <a:t>Work Completed 2022</a:t>
            </a:r>
            <a:endParaRPr b="1" sz="1800"/>
          </a:p>
          <a:p>
            <a:pPr indent="0" lvl="0" marL="0" marR="0" rtl="0" algn="l">
              <a:lnSpc>
                <a:spcPct val="100000"/>
              </a:lnSpc>
              <a:spcBef>
                <a:spcPts val="500"/>
              </a:spcBef>
              <a:spcAft>
                <a:spcPts val="0"/>
              </a:spcAft>
              <a:buNone/>
            </a:pPr>
            <a:r>
              <a:t/>
            </a:r>
            <a:endParaRPr b="1" sz="1800"/>
          </a:p>
          <a:p>
            <a:pPr indent="-317500" lvl="0" marL="406400" marR="0" rtl="0" algn="l">
              <a:lnSpc>
                <a:spcPct val="100000"/>
              </a:lnSpc>
              <a:spcBef>
                <a:spcPts val="500"/>
              </a:spcBef>
              <a:spcAft>
                <a:spcPts val="0"/>
              </a:spcAft>
              <a:buSzPts val="1800"/>
              <a:buChar char="●"/>
            </a:pPr>
            <a:r>
              <a:rPr lang="en-CA" sz="1800"/>
              <a:t>Beach has been cleaned</a:t>
            </a:r>
            <a:endParaRPr sz="1800"/>
          </a:p>
          <a:p>
            <a:pPr indent="-317500" lvl="0" marL="406400" marR="0" rtl="0" algn="l">
              <a:lnSpc>
                <a:spcPct val="100000"/>
              </a:lnSpc>
              <a:spcBef>
                <a:spcPts val="0"/>
              </a:spcBef>
              <a:spcAft>
                <a:spcPts val="0"/>
              </a:spcAft>
              <a:buSzPts val="1800"/>
              <a:buChar char="●"/>
            </a:pPr>
            <a:r>
              <a:rPr lang="en-CA" sz="1800"/>
              <a:t>Path around lake was cleaned and growth removed and chipped</a:t>
            </a:r>
            <a:endParaRPr sz="1800"/>
          </a:p>
          <a:p>
            <a:pPr indent="0" lvl="0" marL="406400" marR="0" rtl="0" algn="l">
              <a:lnSpc>
                <a:spcPct val="100000"/>
              </a:lnSpc>
              <a:spcBef>
                <a:spcPts val="500"/>
              </a:spcBef>
              <a:spcAft>
                <a:spcPts val="0"/>
              </a:spcAft>
              <a:buNone/>
            </a:pPr>
            <a:r>
              <a:t/>
            </a:r>
            <a:endParaRPr sz="1400"/>
          </a:p>
          <a:p>
            <a:pPr indent="0" lvl="0" marL="0" marR="0" rtl="0" algn="l">
              <a:lnSpc>
                <a:spcPct val="100000"/>
              </a:lnSpc>
              <a:spcBef>
                <a:spcPts val="500"/>
              </a:spcBef>
              <a:spcAft>
                <a:spcPts val="0"/>
              </a:spcAft>
              <a:buNone/>
            </a:pPr>
            <a:r>
              <a:rPr b="1" lang="en-CA" sz="1800"/>
              <a:t>Key </a:t>
            </a:r>
            <a:r>
              <a:rPr b="1" lang="en-CA" sz="1800"/>
              <a:t>Work Proposed for 2023</a:t>
            </a:r>
            <a:endParaRPr b="1" sz="1800"/>
          </a:p>
          <a:p>
            <a:pPr indent="0" lvl="0" marL="406400" marR="0" rtl="0" algn="ctr">
              <a:lnSpc>
                <a:spcPct val="100000"/>
              </a:lnSpc>
              <a:spcBef>
                <a:spcPts val="500"/>
              </a:spcBef>
              <a:spcAft>
                <a:spcPts val="0"/>
              </a:spcAft>
              <a:buNone/>
            </a:pPr>
            <a:r>
              <a:t/>
            </a:r>
            <a:endParaRPr sz="1400"/>
          </a:p>
          <a:p>
            <a:pPr indent="-317500" lvl="0" marL="406400" marR="0" rtl="0" algn="l">
              <a:lnSpc>
                <a:spcPct val="100000"/>
              </a:lnSpc>
              <a:spcBef>
                <a:spcPts val="500"/>
              </a:spcBef>
              <a:spcAft>
                <a:spcPts val="0"/>
              </a:spcAft>
              <a:buSzPts val="1800"/>
              <a:buChar char="●"/>
            </a:pPr>
            <a:r>
              <a:rPr lang="en-CA" sz="1800"/>
              <a:t>New professionally installed basketball net is proposed</a:t>
            </a:r>
            <a:endParaRPr sz="1800"/>
          </a:p>
          <a:p>
            <a:pPr indent="-317500" lvl="0" marL="406400" marR="0" rtl="0" algn="l">
              <a:lnSpc>
                <a:spcPct val="100000"/>
              </a:lnSpc>
              <a:spcBef>
                <a:spcPts val="0"/>
              </a:spcBef>
              <a:spcAft>
                <a:spcPts val="0"/>
              </a:spcAft>
              <a:buSzPts val="1800"/>
              <a:buChar char="●"/>
            </a:pPr>
            <a:r>
              <a:rPr lang="en-CA" sz="1800"/>
              <a:t>Minor asphalt repair on the pathways </a:t>
            </a:r>
            <a:endParaRPr sz="1800"/>
          </a:p>
          <a:p>
            <a:pPr indent="-317500" lvl="0" marL="406400" rtl="0" algn="l">
              <a:lnSpc>
                <a:spcPct val="115000"/>
              </a:lnSpc>
              <a:spcBef>
                <a:spcPts val="0"/>
              </a:spcBef>
              <a:spcAft>
                <a:spcPts val="0"/>
              </a:spcAft>
              <a:buSzPts val="1800"/>
              <a:buChar char="●"/>
            </a:pPr>
            <a:r>
              <a:rPr lang="en-CA" sz="1800">
                <a:solidFill>
                  <a:srgbClr val="222222"/>
                </a:solidFill>
                <a:highlight>
                  <a:schemeClr val="lt1"/>
                </a:highlight>
              </a:rPr>
              <a:t>Outside pool area: purchase border material (identical to playground border) to define the beach and grass areas for grass cutting and sprinkler set up</a:t>
            </a:r>
            <a:endParaRPr sz="1800">
              <a:solidFill>
                <a:srgbClr val="222222"/>
              </a:solidFill>
              <a:highlight>
                <a:schemeClr val="lt1"/>
              </a:highlight>
            </a:endParaRPr>
          </a:p>
          <a:p>
            <a:pPr indent="-317500" lvl="0" marL="406400" rtl="0" algn="l">
              <a:lnSpc>
                <a:spcPct val="115000"/>
              </a:lnSpc>
              <a:spcBef>
                <a:spcPts val="0"/>
              </a:spcBef>
              <a:spcAft>
                <a:spcPts val="0"/>
              </a:spcAft>
              <a:buClr>
                <a:srgbClr val="222222"/>
              </a:buClr>
              <a:buSzPts val="1800"/>
              <a:buChar char="●"/>
            </a:pPr>
            <a:r>
              <a:rPr lang="en-CA" sz="1800">
                <a:solidFill>
                  <a:srgbClr val="222222"/>
                </a:solidFill>
                <a:highlight>
                  <a:schemeClr val="lt1"/>
                </a:highlight>
              </a:rPr>
              <a:t>Purchase a rototiller for beach maintenance</a:t>
            </a:r>
            <a:endParaRPr sz="1800">
              <a:solidFill>
                <a:srgbClr val="222222"/>
              </a:solidFill>
              <a:highlight>
                <a:schemeClr val="lt1"/>
              </a:highlight>
            </a:endParaRPr>
          </a:p>
          <a:p>
            <a:pPr indent="0" lvl="0" marL="0" marR="0" rtl="0" algn="l">
              <a:lnSpc>
                <a:spcPct val="100000"/>
              </a:lnSpc>
              <a:spcBef>
                <a:spcPts val="500"/>
              </a:spcBef>
              <a:spcAft>
                <a:spcPts val="0"/>
              </a:spcAft>
              <a:buNone/>
            </a:pPr>
            <a:r>
              <a:t/>
            </a:r>
            <a:endParaRPr sz="1800"/>
          </a:p>
          <a:p>
            <a:pPr indent="0" lvl="0" marL="0" marR="0" rtl="0" algn="l">
              <a:lnSpc>
                <a:spcPct val="100000"/>
              </a:lnSpc>
              <a:spcBef>
                <a:spcPts val="500"/>
              </a:spcBef>
              <a:spcAft>
                <a:spcPts val="0"/>
              </a:spcAft>
              <a:buNone/>
            </a:pPr>
            <a:r>
              <a:t/>
            </a:r>
            <a:endParaRPr sz="1400"/>
          </a:p>
        </p:txBody>
      </p:sp>
      <p:grpSp>
        <p:nvGrpSpPr>
          <p:cNvPr id="459" name="Google Shape;459;p74"/>
          <p:cNvGrpSpPr/>
          <p:nvPr/>
        </p:nvGrpSpPr>
        <p:grpSpPr>
          <a:xfrm>
            <a:off x="7756729" y="274846"/>
            <a:ext cx="1263877" cy="1407888"/>
            <a:chOff x="10904401" y="5751369"/>
            <a:chExt cx="1338427" cy="1407888"/>
          </a:xfrm>
        </p:grpSpPr>
        <p:pic>
          <p:nvPicPr>
            <p:cNvPr id="460" name="Google Shape;460;p74"/>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61" name="Google Shape;461;p74"/>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5"/>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Tennis Courts Update</a:t>
            </a:r>
            <a:endParaRPr b="0" i="0" sz="4000" u="none" cap="none" strike="noStrike">
              <a:latin typeface="Arial"/>
              <a:ea typeface="Arial"/>
              <a:cs typeface="Arial"/>
              <a:sym typeface="Arial"/>
            </a:endParaRPr>
          </a:p>
        </p:txBody>
      </p:sp>
      <p:sp>
        <p:nvSpPr>
          <p:cNvPr id="468" name="Google Shape;468;p75"/>
          <p:cNvSpPr/>
          <p:nvPr/>
        </p:nvSpPr>
        <p:spPr>
          <a:xfrm>
            <a:off x="4979725" y="1980850"/>
            <a:ext cx="3291000" cy="43284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Clr>
                <a:schemeClr val="dk1"/>
              </a:buClr>
              <a:buSzPts val="1000"/>
              <a:buFont typeface="Arial"/>
              <a:buNone/>
            </a:pPr>
            <a:r>
              <a:rPr lang="en-CA" sz="1600">
                <a:solidFill>
                  <a:srgbClr val="222222"/>
                </a:solidFill>
                <a:highlight>
                  <a:srgbClr val="FFFFFF"/>
                </a:highlight>
              </a:rPr>
              <a:t>2022 saw the newly painted lower court enjoy lots of use by residents.  In addition to the new paint job done in 2021, a new net was added to the lower court this year.  </a:t>
            </a:r>
            <a:endParaRPr sz="1600">
              <a:solidFill>
                <a:srgbClr val="222222"/>
              </a:solidFill>
              <a:highlight>
                <a:srgbClr val="FFFFFF"/>
              </a:highlight>
            </a:endParaRPr>
          </a:p>
          <a:p>
            <a:pPr indent="0" lvl="0" marL="0" marR="0" rtl="0" algn="l">
              <a:lnSpc>
                <a:spcPct val="100000"/>
              </a:lnSpc>
              <a:spcBef>
                <a:spcPts val="0"/>
              </a:spcBef>
              <a:spcAft>
                <a:spcPts val="0"/>
              </a:spcAft>
              <a:buClr>
                <a:schemeClr val="dk1"/>
              </a:buClr>
              <a:buSzPts val="1000"/>
              <a:buFont typeface="Arial"/>
              <a:buNone/>
            </a:pPr>
            <a:r>
              <a:t/>
            </a:r>
            <a:endParaRPr sz="1600">
              <a:solidFill>
                <a:srgbClr val="222222"/>
              </a:solidFill>
              <a:highlight>
                <a:srgbClr val="FFFFFF"/>
              </a:highlight>
            </a:endParaRPr>
          </a:p>
          <a:p>
            <a:pPr indent="0" lvl="0" marL="0" marR="0" rtl="0" algn="l">
              <a:lnSpc>
                <a:spcPct val="100000"/>
              </a:lnSpc>
              <a:spcBef>
                <a:spcPts val="0"/>
              </a:spcBef>
              <a:spcAft>
                <a:spcPts val="0"/>
              </a:spcAft>
              <a:buClr>
                <a:schemeClr val="dk1"/>
              </a:buClr>
              <a:buSzPts val="1000"/>
              <a:buFont typeface="Arial"/>
              <a:buNone/>
            </a:pPr>
            <a:r>
              <a:rPr lang="en-CA" sz="1600">
                <a:solidFill>
                  <a:srgbClr val="222222"/>
                </a:solidFill>
                <a:highlight>
                  <a:srgbClr val="FFFFFF"/>
                </a:highlight>
              </a:rPr>
              <a:t>The upper court received a professional cleaning by Canada Courts this past July. </a:t>
            </a:r>
            <a:endParaRPr sz="1600">
              <a:solidFill>
                <a:srgbClr val="222222"/>
              </a:solidFill>
              <a:highlight>
                <a:srgbClr val="FFFFFF"/>
              </a:highlight>
            </a:endParaRPr>
          </a:p>
          <a:p>
            <a:pPr indent="0" lvl="0" marL="0" marR="0" rtl="0" algn="l">
              <a:lnSpc>
                <a:spcPct val="100000"/>
              </a:lnSpc>
              <a:spcBef>
                <a:spcPts val="0"/>
              </a:spcBef>
              <a:spcAft>
                <a:spcPts val="0"/>
              </a:spcAft>
              <a:buClr>
                <a:schemeClr val="dk1"/>
              </a:buClr>
              <a:buSzPts val="1000"/>
              <a:buFont typeface="Arial"/>
              <a:buNone/>
            </a:pPr>
            <a:r>
              <a:t/>
            </a:r>
            <a:endParaRPr sz="1600">
              <a:solidFill>
                <a:srgbClr val="222222"/>
              </a:solidFill>
              <a:highlight>
                <a:srgbClr val="FFFFFF"/>
              </a:highlight>
            </a:endParaRPr>
          </a:p>
          <a:p>
            <a:pPr indent="0" lvl="0" marL="0" marR="0" rtl="0" algn="l">
              <a:lnSpc>
                <a:spcPct val="100000"/>
              </a:lnSpc>
              <a:spcBef>
                <a:spcPts val="0"/>
              </a:spcBef>
              <a:spcAft>
                <a:spcPts val="0"/>
              </a:spcAft>
              <a:buClr>
                <a:schemeClr val="dk1"/>
              </a:buClr>
              <a:buSzPts val="1000"/>
              <a:buFont typeface="Arial"/>
              <a:buNone/>
            </a:pPr>
            <a:r>
              <a:rPr lang="en-CA" sz="1600">
                <a:solidFill>
                  <a:srgbClr val="222222"/>
                </a:solidFill>
                <a:highlight>
                  <a:srgbClr val="FFFFFF"/>
                </a:highlight>
              </a:rPr>
              <a:t>And a proper foam roller broom was purchased to remove access water after rainfall from the courts.</a:t>
            </a:r>
            <a:r>
              <a:rPr lang="en-CA" sz="1600"/>
              <a:t> </a:t>
            </a:r>
            <a:endParaRPr sz="1600"/>
          </a:p>
          <a:p>
            <a:pPr indent="0" lvl="0" marL="0" marR="0" rtl="0" algn="l">
              <a:lnSpc>
                <a:spcPct val="100000"/>
              </a:lnSpc>
              <a:spcBef>
                <a:spcPts val="0"/>
              </a:spcBef>
              <a:spcAft>
                <a:spcPts val="0"/>
              </a:spcAft>
              <a:buClr>
                <a:schemeClr val="dk1"/>
              </a:buClr>
              <a:buSzPts val="1000"/>
              <a:buFont typeface="Arial"/>
              <a:buNone/>
            </a:pPr>
            <a:r>
              <a:rPr lang="en-CA" sz="1600"/>
              <a:t> </a:t>
            </a:r>
            <a:endParaRPr sz="1600"/>
          </a:p>
        </p:txBody>
      </p:sp>
      <p:grpSp>
        <p:nvGrpSpPr>
          <p:cNvPr id="469" name="Google Shape;469;p75"/>
          <p:cNvGrpSpPr/>
          <p:nvPr/>
        </p:nvGrpSpPr>
        <p:grpSpPr>
          <a:xfrm>
            <a:off x="7756729" y="274846"/>
            <a:ext cx="1263877" cy="1407888"/>
            <a:chOff x="10904401" y="5751369"/>
            <a:chExt cx="1338427" cy="1407888"/>
          </a:xfrm>
        </p:grpSpPr>
        <p:pic>
          <p:nvPicPr>
            <p:cNvPr id="470" name="Google Shape;470;p75"/>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71" name="Google Shape;471;p75"/>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472" name="Google Shape;472;p75"/>
          <p:cNvPicPr preferRelativeResize="0"/>
          <p:nvPr/>
        </p:nvPicPr>
        <p:blipFill>
          <a:blip r:embed="rId4">
            <a:alphaModFix/>
          </a:blip>
          <a:stretch>
            <a:fillRect/>
          </a:stretch>
        </p:blipFill>
        <p:spPr>
          <a:xfrm>
            <a:off x="653650" y="1489451"/>
            <a:ext cx="3852319" cy="5136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6"/>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Tennis Courts Update</a:t>
            </a:r>
            <a:endParaRPr b="0" i="0" sz="4000" u="none" cap="none" strike="noStrike">
              <a:latin typeface="Arial"/>
              <a:ea typeface="Arial"/>
              <a:cs typeface="Arial"/>
              <a:sym typeface="Arial"/>
            </a:endParaRPr>
          </a:p>
        </p:txBody>
      </p:sp>
      <p:sp>
        <p:nvSpPr>
          <p:cNvPr id="479" name="Google Shape;479;p76"/>
          <p:cNvSpPr/>
          <p:nvPr/>
        </p:nvSpPr>
        <p:spPr>
          <a:xfrm>
            <a:off x="4979725" y="1980850"/>
            <a:ext cx="3291000" cy="43284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Clr>
                <a:schemeClr val="dk1"/>
              </a:buClr>
              <a:buSzPts val="1000"/>
              <a:buFont typeface="Arial"/>
              <a:buNone/>
            </a:pPr>
            <a:r>
              <a:t/>
            </a:r>
            <a:endParaRPr sz="1600"/>
          </a:p>
          <a:p>
            <a:pPr indent="0" lvl="0" marL="0" marR="0" rtl="0" algn="l">
              <a:lnSpc>
                <a:spcPct val="100000"/>
              </a:lnSpc>
              <a:spcBef>
                <a:spcPts val="0"/>
              </a:spcBef>
              <a:spcAft>
                <a:spcPts val="0"/>
              </a:spcAft>
              <a:buClr>
                <a:schemeClr val="dk1"/>
              </a:buClr>
              <a:buSzPts val="1000"/>
              <a:buFont typeface="Arial"/>
              <a:buNone/>
            </a:pPr>
            <a:r>
              <a:rPr lang="en-CA" sz="1600"/>
              <a:t> </a:t>
            </a:r>
            <a:endParaRPr sz="1600"/>
          </a:p>
          <a:p>
            <a:pPr indent="0" lvl="0" marL="0" marR="0" rtl="0" algn="l">
              <a:lnSpc>
                <a:spcPct val="100000"/>
              </a:lnSpc>
              <a:spcBef>
                <a:spcPts val="0"/>
              </a:spcBef>
              <a:spcAft>
                <a:spcPts val="0"/>
              </a:spcAft>
              <a:buNone/>
            </a:pPr>
            <a:r>
              <a:rPr lang="en-CA" sz="1600"/>
              <a:t>L</a:t>
            </a:r>
            <a:r>
              <a:rPr lang="en-CA" sz="1600">
                <a:solidFill>
                  <a:srgbClr val="222222"/>
                </a:solidFill>
                <a:highlight>
                  <a:srgbClr val="FFFFFF"/>
                </a:highlight>
              </a:rPr>
              <a:t>ooking forward to 2023, </a:t>
            </a:r>
            <a:r>
              <a:rPr lang="en-CA" sz="1600"/>
              <a:t>aside from the usual maintenance, </a:t>
            </a:r>
            <a:r>
              <a:rPr lang="en-CA" sz="1600">
                <a:solidFill>
                  <a:srgbClr val="222222"/>
                </a:solidFill>
                <a:highlight>
                  <a:srgbClr val="FFFFFF"/>
                </a:highlight>
              </a:rPr>
              <a:t>we are still hoping to get a new post/net crank for the upper court.  This was on the agenda for this year but it never worked out.</a:t>
            </a:r>
            <a:endParaRPr sz="1600"/>
          </a:p>
        </p:txBody>
      </p:sp>
      <p:grpSp>
        <p:nvGrpSpPr>
          <p:cNvPr id="480" name="Google Shape;480;p76"/>
          <p:cNvGrpSpPr/>
          <p:nvPr/>
        </p:nvGrpSpPr>
        <p:grpSpPr>
          <a:xfrm>
            <a:off x="7756729" y="274846"/>
            <a:ext cx="1263877" cy="1407888"/>
            <a:chOff x="10904401" y="5751369"/>
            <a:chExt cx="1338427" cy="1407888"/>
          </a:xfrm>
        </p:grpSpPr>
        <p:pic>
          <p:nvPicPr>
            <p:cNvPr id="481" name="Google Shape;481;p76"/>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82" name="Google Shape;482;p76"/>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483" name="Google Shape;483;p76"/>
          <p:cNvPicPr preferRelativeResize="0"/>
          <p:nvPr/>
        </p:nvPicPr>
        <p:blipFill>
          <a:blip r:embed="rId4">
            <a:alphaModFix/>
          </a:blip>
          <a:stretch>
            <a:fillRect/>
          </a:stretch>
        </p:blipFill>
        <p:spPr>
          <a:xfrm>
            <a:off x="719125" y="1675851"/>
            <a:ext cx="3703803" cy="49384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7"/>
          <p:cNvSpPr/>
          <p:nvPr/>
        </p:nvSpPr>
        <p:spPr>
          <a:xfrm>
            <a:off x="168425" y="207975"/>
            <a:ext cx="7351200" cy="9840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Update on Entrance Sign</a:t>
            </a:r>
            <a:endParaRPr b="0" i="0" sz="4000" u="none" cap="none" strike="noStrike">
              <a:latin typeface="Arial"/>
              <a:ea typeface="Arial"/>
              <a:cs typeface="Arial"/>
              <a:sym typeface="Arial"/>
            </a:endParaRPr>
          </a:p>
        </p:txBody>
      </p:sp>
      <p:sp>
        <p:nvSpPr>
          <p:cNvPr id="490" name="Google Shape;490;p77"/>
          <p:cNvSpPr/>
          <p:nvPr/>
        </p:nvSpPr>
        <p:spPr>
          <a:xfrm>
            <a:off x="-103975" y="1122200"/>
            <a:ext cx="8293800" cy="516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t/>
            </a:r>
            <a:endParaRPr sz="1800"/>
          </a:p>
        </p:txBody>
      </p:sp>
      <p:grpSp>
        <p:nvGrpSpPr>
          <p:cNvPr id="491" name="Google Shape;491;p77"/>
          <p:cNvGrpSpPr/>
          <p:nvPr/>
        </p:nvGrpSpPr>
        <p:grpSpPr>
          <a:xfrm>
            <a:off x="7756729" y="274846"/>
            <a:ext cx="1263877" cy="1407888"/>
            <a:chOff x="10904401" y="5751369"/>
            <a:chExt cx="1338427" cy="1407888"/>
          </a:xfrm>
        </p:grpSpPr>
        <p:pic>
          <p:nvPicPr>
            <p:cNvPr id="492" name="Google Shape;492;p77"/>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493" name="Google Shape;493;p77"/>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cxnSp>
        <p:nvCxnSpPr>
          <p:cNvPr id="494" name="Google Shape;494;p77"/>
          <p:cNvCxnSpPr>
            <a:stCxn id="495" idx="3"/>
            <a:endCxn id="495" idx="3"/>
          </p:cNvCxnSpPr>
          <p:nvPr/>
        </p:nvCxnSpPr>
        <p:spPr>
          <a:xfrm>
            <a:off x="5245420" y="1926781"/>
            <a:ext cx="0" cy="0"/>
          </a:xfrm>
          <a:prstGeom prst="straightConnector1">
            <a:avLst/>
          </a:prstGeom>
          <a:noFill/>
          <a:ln cap="flat" cmpd="sng" w="9525">
            <a:solidFill>
              <a:srgbClr val="FF0000"/>
            </a:solidFill>
            <a:prstDash val="solid"/>
            <a:round/>
            <a:headEnd len="med" w="med" type="none"/>
            <a:tailEnd len="med" w="med" type="none"/>
          </a:ln>
        </p:spPr>
      </p:cxnSp>
      <p:pic>
        <p:nvPicPr>
          <p:cNvPr id="496" name="Google Shape;496;p77"/>
          <p:cNvPicPr preferRelativeResize="0"/>
          <p:nvPr/>
        </p:nvPicPr>
        <p:blipFill>
          <a:blip r:embed="rId4">
            <a:alphaModFix/>
          </a:blip>
          <a:stretch>
            <a:fillRect/>
          </a:stretch>
        </p:blipFill>
        <p:spPr>
          <a:xfrm>
            <a:off x="814375" y="1779700"/>
            <a:ext cx="7515225" cy="4895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8"/>
          <p:cNvSpPr/>
          <p:nvPr/>
        </p:nvSpPr>
        <p:spPr>
          <a:xfrm>
            <a:off x="168425" y="207975"/>
            <a:ext cx="7351200" cy="9840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Update on Entrance Sign</a:t>
            </a:r>
            <a:endParaRPr b="0" i="0" sz="4000" u="none" cap="none" strike="noStrike">
              <a:latin typeface="Arial"/>
              <a:ea typeface="Arial"/>
              <a:cs typeface="Arial"/>
              <a:sym typeface="Arial"/>
            </a:endParaRPr>
          </a:p>
        </p:txBody>
      </p:sp>
      <p:sp>
        <p:nvSpPr>
          <p:cNvPr id="503" name="Google Shape;503;p78"/>
          <p:cNvSpPr/>
          <p:nvPr/>
        </p:nvSpPr>
        <p:spPr>
          <a:xfrm>
            <a:off x="-103975" y="1122200"/>
            <a:ext cx="8293800" cy="516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t/>
            </a:r>
            <a:endParaRPr sz="1800"/>
          </a:p>
        </p:txBody>
      </p:sp>
      <p:grpSp>
        <p:nvGrpSpPr>
          <p:cNvPr id="504" name="Google Shape;504;p78"/>
          <p:cNvGrpSpPr/>
          <p:nvPr/>
        </p:nvGrpSpPr>
        <p:grpSpPr>
          <a:xfrm>
            <a:off x="7756729" y="274846"/>
            <a:ext cx="1263877" cy="1407888"/>
            <a:chOff x="10904401" y="5751369"/>
            <a:chExt cx="1338427" cy="1407888"/>
          </a:xfrm>
        </p:grpSpPr>
        <p:pic>
          <p:nvPicPr>
            <p:cNvPr id="505" name="Google Shape;505;p78"/>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06" name="Google Shape;506;p78"/>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507" name="Google Shape;507;p78"/>
          <p:cNvPicPr preferRelativeResize="0"/>
          <p:nvPr/>
        </p:nvPicPr>
        <p:blipFill>
          <a:blip r:embed="rId4">
            <a:alphaModFix/>
          </a:blip>
          <a:stretch>
            <a:fillRect/>
          </a:stretch>
        </p:blipFill>
        <p:spPr>
          <a:xfrm>
            <a:off x="0" y="2694425"/>
            <a:ext cx="6688300" cy="4163575"/>
          </a:xfrm>
          <a:prstGeom prst="rect">
            <a:avLst/>
          </a:prstGeom>
          <a:noFill/>
          <a:ln>
            <a:noFill/>
          </a:ln>
        </p:spPr>
      </p:pic>
      <p:pic>
        <p:nvPicPr>
          <p:cNvPr id="508" name="Google Shape;508;p78"/>
          <p:cNvPicPr preferRelativeResize="0"/>
          <p:nvPr/>
        </p:nvPicPr>
        <p:blipFill>
          <a:blip r:embed="rId5">
            <a:alphaModFix/>
          </a:blip>
          <a:stretch>
            <a:fillRect/>
          </a:stretch>
        </p:blipFill>
        <p:spPr>
          <a:xfrm>
            <a:off x="0" y="1235250"/>
            <a:ext cx="5245420" cy="1383063"/>
          </a:xfrm>
          <a:prstGeom prst="rect">
            <a:avLst/>
          </a:prstGeom>
          <a:noFill/>
          <a:ln>
            <a:noFill/>
          </a:ln>
        </p:spPr>
      </p:pic>
      <p:cxnSp>
        <p:nvCxnSpPr>
          <p:cNvPr id="509" name="Google Shape;509;p78"/>
          <p:cNvCxnSpPr>
            <a:stCxn id="508" idx="3"/>
            <a:endCxn id="508" idx="3"/>
          </p:cNvCxnSpPr>
          <p:nvPr/>
        </p:nvCxnSpPr>
        <p:spPr>
          <a:xfrm>
            <a:off x="5245420" y="1926781"/>
            <a:ext cx="0" cy="0"/>
          </a:xfrm>
          <a:prstGeom prst="straightConnector1">
            <a:avLst/>
          </a:prstGeom>
          <a:noFill/>
          <a:ln cap="flat" cmpd="sng" w="9525">
            <a:solidFill>
              <a:srgbClr val="FF0000"/>
            </a:solidFill>
            <a:prstDash val="solid"/>
            <a:round/>
            <a:headEnd len="med" w="med" type="none"/>
            <a:tailEnd len="med" w="med" type="none"/>
          </a:ln>
        </p:spPr>
      </p:cxnSp>
      <p:sp>
        <p:nvSpPr>
          <p:cNvPr id="510" name="Google Shape;510;p78"/>
          <p:cNvSpPr/>
          <p:nvPr/>
        </p:nvSpPr>
        <p:spPr>
          <a:xfrm>
            <a:off x="3545471" y="1784717"/>
            <a:ext cx="2590200" cy="3486050"/>
          </a:xfrm>
          <a:custGeom>
            <a:rect b="b" l="l" r="r" t="t"/>
            <a:pathLst>
              <a:path extrusionOk="0" h="139442" w="103608">
                <a:moveTo>
                  <a:pt x="78196" y="6874"/>
                </a:moveTo>
                <a:cubicBezTo>
                  <a:pt x="82056" y="7207"/>
                  <a:pt x="111803" y="-9896"/>
                  <a:pt x="101355" y="8871"/>
                </a:cubicBezTo>
                <a:cubicBezTo>
                  <a:pt x="90907" y="27638"/>
                  <a:pt x="31012" y="99512"/>
                  <a:pt x="15506" y="119477"/>
                </a:cubicBezTo>
                <a:cubicBezTo>
                  <a:pt x="0" y="139442"/>
                  <a:pt x="9516" y="127130"/>
                  <a:pt x="8318" y="128661"/>
                </a:cubicBezTo>
              </a:path>
            </a:pathLst>
          </a:custGeom>
          <a:noFill/>
          <a:ln cap="flat" cmpd="sng" w="38100">
            <a:solidFill>
              <a:schemeClr val="dk2"/>
            </a:solidFill>
            <a:prstDash val="solid"/>
            <a:round/>
            <a:headEnd len="med" w="med" type="none"/>
            <a:tailEnd len="med" w="med" type="none"/>
          </a:ln>
        </p:spPr>
      </p:sp>
      <p:cxnSp>
        <p:nvCxnSpPr>
          <p:cNvPr id="511" name="Google Shape;511;p78"/>
          <p:cNvCxnSpPr/>
          <p:nvPr/>
        </p:nvCxnSpPr>
        <p:spPr>
          <a:xfrm flipH="1">
            <a:off x="5161100" y="1946600"/>
            <a:ext cx="379200" cy="169500"/>
          </a:xfrm>
          <a:prstGeom prst="straightConnector1">
            <a:avLst/>
          </a:prstGeom>
          <a:noFill/>
          <a:ln cap="flat" cmpd="sng" w="38100">
            <a:solidFill>
              <a:schemeClr val="dk2"/>
            </a:solidFill>
            <a:prstDash val="solid"/>
            <a:round/>
            <a:headEnd len="med" w="med" type="none"/>
            <a:tailEnd len="med" w="med" type="triangle"/>
          </a:ln>
        </p:spPr>
      </p:cxnSp>
      <p:cxnSp>
        <p:nvCxnSpPr>
          <p:cNvPr id="512" name="Google Shape;512;p78"/>
          <p:cNvCxnSpPr/>
          <p:nvPr/>
        </p:nvCxnSpPr>
        <p:spPr>
          <a:xfrm flipH="1">
            <a:off x="3713350" y="3983025"/>
            <a:ext cx="888600" cy="10782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9"/>
          <p:cNvSpPr/>
          <p:nvPr/>
        </p:nvSpPr>
        <p:spPr>
          <a:xfrm>
            <a:off x="168425" y="207975"/>
            <a:ext cx="7351200" cy="9840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Update on Entrance Sign</a:t>
            </a:r>
            <a:endParaRPr b="0" i="0" sz="4000" u="none" cap="none" strike="noStrike">
              <a:latin typeface="Arial"/>
              <a:ea typeface="Arial"/>
              <a:cs typeface="Arial"/>
              <a:sym typeface="Arial"/>
            </a:endParaRPr>
          </a:p>
        </p:txBody>
      </p:sp>
      <p:sp>
        <p:nvSpPr>
          <p:cNvPr id="519" name="Google Shape;519;p79"/>
          <p:cNvSpPr/>
          <p:nvPr/>
        </p:nvSpPr>
        <p:spPr>
          <a:xfrm>
            <a:off x="425100" y="1471600"/>
            <a:ext cx="8293800" cy="516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lang="en-CA" sz="1800"/>
              <a:t>At 2020 AGM it was approved to renovate the main sign on Tranquil Gate + a smaller version for the Lakes Park Drive entrance.  Cost of $27,050 + HST (</a:t>
            </a:r>
            <a:r>
              <a:rPr lang="en-CA" sz="1800">
                <a:solidFill>
                  <a:srgbClr val="FF0000"/>
                </a:solidFill>
              </a:rPr>
              <a:t>$30566.50</a:t>
            </a:r>
            <a:r>
              <a:rPr lang="en-CA" sz="1800"/>
              <a:t>). Due to the pandemic there was a significant increase to the cost of material as well as a shortage of materials. It was decided by the board to push the project to 2022. Current proposal is as follows;</a:t>
            </a:r>
            <a:endParaRPr sz="1800"/>
          </a:p>
          <a:p>
            <a:pPr indent="-342900" lvl="0" marL="457200" marR="0" rtl="0" algn="l">
              <a:lnSpc>
                <a:spcPct val="100000"/>
              </a:lnSpc>
              <a:spcBef>
                <a:spcPts val="500"/>
              </a:spcBef>
              <a:spcAft>
                <a:spcPts val="0"/>
              </a:spcAft>
              <a:buSzPts val="1800"/>
              <a:buChar char="●"/>
            </a:pPr>
            <a:r>
              <a:rPr lang="en-CA" sz="1800"/>
              <a:t>Reuse portions of the existing brick to repair the side walls and install a new face wall using Adair Limestone. </a:t>
            </a:r>
            <a:r>
              <a:rPr b="1" lang="en-CA" sz="1800" u="sng">
                <a:solidFill>
                  <a:srgbClr val="FF0000"/>
                </a:solidFill>
              </a:rPr>
              <a:t>($25,200)</a:t>
            </a:r>
            <a:endParaRPr sz="1800"/>
          </a:p>
          <a:p>
            <a:pPr indent="-342900" lvl="0" marL="457200" marR="0" rtl="0" algn="l">
              <a:lnSpc>
                <a:spcPct val="100000"/>
              </a:lnSpc>
              <a:spcBef>
                <a:spcPts val="0"/>
              </a:spcBef>
              <a:spcAft>
                <a:spcPts val="0"/>
              </a:spcAft>
              <a:buSzPts val="1800"/>
              <a:buChar char="●"/>
            </a:pPr>
            <a:r>
              <a:rPr lang="en-CA" sz="1800"/>
              <a:t>Manufacture a new SLOA crest to replace the Sunset Lakes Development crest. </a:t>
            </a:r>
            <a:r>
              <a:rPr b="1" lang="en-CA" sz="1800" u="sng">
                <a:solidFill>
                  <a:srgbClr val="FF0000"/>
                </a:solidFill>
              </a:rPr>
              <a:t>($1073)</a:t>
            </a:r>
            <a:endParaRPr b="1" sz="1800" u="sng">
              <a:solidFill>
                <a:srgbClr val="FF0000"/>
              </a:solidFill>
            </a:endParaRPr>
          </a:p>
          <a:p>
            <a:pPr indent="-342900" lvl="0" marL="457200" marR="0" rtl="0" algn="l">
              <a:lnSpc>
                <a:spcPct val="100000"/>
              </a:lnSpc>
              <a:spcBef>
                <a:spcPts val="0"/>
              </a:spcBef>
              <a:spcAft>
                <a:spcPts val="0"/>
              </a:spcAft>
              <a:buSzPts val="1800"/>
              <a:buChar char="●"/>
            </a:pPr>
            <a:r>
              <a:rPr lang="en-CA" sz="1800"/>
              <a:t>Refurbish</a:t>
            </a:r>
            <a:r>
              <a:rPr lang="en-CA" sz="1800"/>
              <a:t> and install the same sunset Lakes lettering. </a:t>
            </a:r>
            <a:r>
              <a:rPr b="1" lang="en-CA" sz="1800" u="sng">
                <a:solidFill>
                  <a:srgbClr val="FF0000"/>
                </a:solidFill>
              </a:rPr>
              <a:t>($638.45)</a:t>
            </a:r>
            <a:endParaRPr b="1" sz="1800" u="sng">
              <a:solidFill>
                <a:srgbClr val="FF0000"/>
              </a:solidFill>
            </a:endParaRPr>
          </a:p>
          <a:p>
            <a:pPr indent="0" lvl="0" marL="0" marR="0" rtl="0" algn="l">
              <a:lnSpc>
                <a:spcPct val="100000"/>
              </a:lnSpc>
              <a:spcBef>
                <a:spcPts val="500"/>
              </a:spcBef>
              <a:spcAft>
                <a:spcPts val="0"/>
              </a:spcAft>
              <a:buNone/>
            </a:pPr>
            <a:r>
              <a:t/>
            </a:r>
            <a:endParaRPr sz="1800"/>
          </a:p>
          <a:p>
            <a:pPr indent="-342900" lvl="0" marL="457200" marR="0" rtl="0" algn="l">
              <a:lnSpc>
                <a:spcPct val="100000"/>
              </a:lnSpc>
              <a:spcBef>
                <a:spcPts val="500"/>
              </a:spcBef>
              <a:spcAft>
                <a:spcPts val="0"/>
              </a:spcAft>
              <a:buSzPts val="1800"/>
              <a:buChar char="●"/>
            </a:pPr>
            <a:r>
              <a:rPr lang="en-CA" sz="1800"/>
              <a:t>Stay within the approved budget. </a:t>
            </a:r>
            <a:r>
              <a:rPr b="1" lang="en-CA" sz="2300" u="sng">
                <a:solidFill>
                  <a:srgbClr val="FF0000"/>
                </a:solidFill>
              </a:rPr>
              <a:t>($26,911.45)</a:t>
            </a:r>
            <a:endParaRPr b="1" sz="2300" u="sng">
              <a:solidFill>
                <a:srgbClr val="FF0000"/>
              </a:solidFill>
            </a:endParaRPr>
          </a:p>
          <a:p>
            <a:pPr indent="0" lvl="0" marL="457200" marR="0" rtl="0" algn="l">
              <a:lnSpc>
                <a:spcPct val="100000"/>
              </a:lnSpc>
              <a:spcBef>
                <a:spcPts val="500"/>
              </a:spcBef>
              <a:spcAft>
                <a:spcPts val="0"/>
              </a:spcAft>
              <a:buNone/>
            </a:pPr>
            <a:r>
              <a:t/>
            </a:r>
            <a:endParaRPr b="1" sz="2300" u="sng">
              <a:solidFill>
                <a:srgbClr val="FF0000"/>
              </a:solidFill>
            </a:endParaRPr>
          </a:p>
          <a:p>
            <a:pPr indent="-342900" lvl="0" marL="457200" marR="0" rtl="0" algn="l">
              <a:lnSpc>
                <a:spcPct val="100000"/>
              </a:lnSpc>
              <a:spcBef>
                <a:spcPts val="500"/>
              </a:spcBef>
              <a:spcAft>
                <a:spcPts val="0"/>
              </a:spcAft>
              <a:buClr>
                <a:schemeClr val="dk1"/>
              </a:buClr>
              <a:buSzPts val="1800"/>
              <a:buChar char="●"/>
            </a:pPr>
            <a:r>
              <a:rPr lang="en-CA" sz="1800">
                <a:solidFill>
                  <a:schemeClr val="dk1"/>
                </a:solidFill>
              </a:rPr>
              <a:t>That’s $3,300 cheaper than our closet bid for a </a:t>
            </a:r>
            <a:r>
              <a:rPr lang="en-CA" sz="1800">
                <a:solidFill>
                  <a:schemeClr val="dk1"/>
                </a:solidFill>
              </a:rPr>
              <a:t>similar</a:t>
            </a:r>
            <a:r>
              <a:rPr lang="en-CA" sz="1800">
                <a:solidFill>
                  <a:schemeClr val="dk1"/>
                </a:solidFill>
              </a:rPr>
              <a:t> product</a:t>
            </a:r>
            <a:endParaRPr sz="1800">
              <a:solidFill>
                <a:schemeClr val="dk1"/>
              </a:solidFill>
            </a:endParaRPr>
          </a:p>
          <a:p>
            <a:pPr indent="0" lvl="0" marL="457200" marR="0" rtl="0" algn="l">
              <a:lnSpc>
                <a:spcPct val="100000"/>
              </a:lnSpc>
              <a:spcBef>
                <a:spcPts val="500"/>
              </a:spcBef>
              <a:spcAft>
                <a:spcPts val="0"/>
              </a:spcAft>
              <a:buNone/>
            </a:pPr>
            <a:r>
              <a:t/>
            </a:r>
            <a:endParaRPr sz="1800">
              <a:solidFill>
                <a:schemeClr val="dk1"/>
              </a:solidFill>
            </a:endParaRPr>
          </a:p>
          <a:p>
            <a:pPr indent="-342900" lvl="0" marL="457200" marR="0" rtl="0" algn="l">
              <a:lnSpc>
                <a:spcPct val="100000"/>
              </a:lnSpc>
              <a:spcBef>
                <a:spcPts val="500"/>
              </a:spcBef>
              <a:spcAft>
                <a:spcPts val="0"/>
              </a:spcAft>
              <a:buClr>
                <a:schemeClr val="dk1"/>
              </a:buClr>
              <a:buSzPts val="1800"/>
              <a:buChar char="●"/>
            </a:pPr>
            <a:r>
              <a:rPr lang="en-CA" sz="1800">
                <a:solidFill>
                  <a:schemeClr val="dk1"/>
                </a:solidFill>
              </a:rPr>
              <a:t>Work can be scheduled for May 2023</a:t>
            </a:r>
            <a:endParaRPr sz="1800">
              <a:solidFill>
                <a:schemeClr val="dk1"/>
              </a:solidFill>
            </a:endParaRPr>
          </a:p>
          <a:p>
            <a:pPr indent="0" lvl="0" marL="457200" marR="0" rtl="0" algn="l">
              <a:lnSpc>
                <a:spcPct val="100000"/>
              </a:lnSpc>
              <a:spcBef>
                <a:spcPts val="500"/>
              </a:spcBef>
              <a:spcAft>
                <a:spcPts val="0"/>
              </a:spcAft>
              <a:buNone/>
            </a:pPr>
            <a:r>
              <a:t/>
            </a:r>
            <a:endParaRPr b="1" sz="2300" u="sng">
              <a:solidFill>
                <a:schemeClr val="dk1"/>
              </a:solidFill>
            </a:endParaRPr>
          </a:p>
          <a:p>
            <a:pPr indent="0" lvl="0" marL="0" marR="0" rtl="0" algn="l">
              <a:lnSpc>
                <a:spcPct val="100000"/>
              </a:lnSpc>
              <a:spcBef>
                <a:spcPts val="500"/>
              </a:spcBef>
              <a:spcAft>
                <a:spcPts val="0"/>
              </a:spcAft>
              <a:buNone/>
            </a:pPr>
            <a:r>
              <a:t/>
            </a:r>
            <a:endParaRPr sz="1800"/>
          </a:p>
          <a:p>
            <a:pPr indent="0" lvl="0" marL="0" marR="0" rtl="0" algn="l">
              <a:lnSpc>
                <a:spcPct val="100000"/>
              </a:lnSpc>
              <a:spcBef>
                <a:spcPts val="500"/>
              </a:spcBef>
              <a:spcAft>
                <a:spcPts val="0"/>
              </a:spcAft>
              <a:buNone/>
            </a:pPr>
            <a:r>
              <a:t/>
            </a:r>
            <a:endParaRPr sz="1800"/>
          </a:p>
        </p:txBody>
      </p:sp>
      <p:grpSp>
        <p:nvGrpSpPr>
          <p:cNvPr id="520" name="Google Shape;520;p79"/>
          <p:cNvGrpSpPr/>
          <p:nvPr/>
        </p:nvGrpSpPr>
        <p:grpSpPr>
          <a:xfrm>
            <a:off x="7756729" y="274846"/>
            <a:ext cx="1263877" cy="1407888"/>
            <a:chOff x="10904401" y="5751369"/>
            <a:chExt cx="1338427" cy="1407888"/>
          </a:xfrm>
        </p:grpSpPr>
        <p:pic>
          <p:nvPicPr>
            <p:cNvPr id="521" name="Google Shape;521;p79"/>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22" name="Google Shape;522;p79"/>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80"/>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Entrance Sign</a:t>
            </a:r>
            <a:r>
              <a:rPr lang="en-CA" sz="4000">
                <a:latin typeface="Calibri"/>
                <a:ea typeface="Calibri"/>
                <a:cs typeface="Calibri"/>
                <a:sym typeface="Calibri"/>
              </a:rPr>
              <a:t> </a:t>
            </a:r>
            <a:r>
              <a:rPr b="0" i="0" lang="en-CA" sz="4000" u="none" cap="none" strike="noStrike">
                <a:solidFill>
                  <a:srgbClr val="000000"/>
                </a:solidFill>
                <a:latin typeface="Calibri"/>
                <a:ea typeface="Calibri"/>
                <a:cs typeface="Calibri"/>
                <a:sym typeface="Calibri"/>
              </a:rPr>
              <a:t>Motion</a:t>
            </a:r>
            <a:endParaRPr b="0" i="0" sz="4000" u="none" cap="none" strike="noStrike">
              <a:latin typeface="Arial"/>
              <a:ea typeface="Arial"/>
              <a:cs typeface="Arial"/>
              <a:sym typeface="Arial"/>
            </a:endParaRPr>
          </a:p>
        </p:txBody>
      </p:sp>
      <p:sp>
        <p:nvSpPr>
          <p:cNvPr id="529" name="Google Shape;529;p80"/>
          <p:cNvSpPr/>
          <p:nvPr/>
        </p:nvSpPr>
        <p:spPr>
          <a:xfrm>
            <a:off x="879800" y="1600200"/>
            <a:ext cx="7761000" cy="49782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1" i="0" lang="en-CA" sz="2900" u="none" cap="none" strike="noStrike">
                <a:solidFill>
                  <a:srgbClr val="000000"/>
                </a:solidFill>
                <a:latin typeface="Calibri"/>
                <a:ea typeface="Calibri"/>
                <a:cs typeface="Calibri"/>
                <a:sym typeface="Calibri"/>
              </a:rPr>
              <a:t>Motion 3</a:t>
            </a:r>
            <a:r>
              <a:rPr b="0" i="0" lang="en-CA" sz="2900" u="none" cap="none" strike="noStrike">
                <a:solidFill>
                  <a:srgbClr val="000000"/>
                </a:solidFill>
                <a:latin typeface="Calibri"/>
                <a:ea typeface="Calibri"/>
                <a:cs typeface="Calibri"/>
                <a:sym typeface="Calibri"/>
              </a:rPr>
              <a:t>: </a:t>
            </a:r>
            <a:endParaRPr b="0" i="0" sz="2900" u="none" cap="none" strike="noStrike">
              <a:solidFill>
                <a:srgbClr val="000000"/>
              </a:solidFill>
              <a:latin typeface="Calibri"/>
              <a:ea typeface="Calibri"/>
              <a:cs typeface="Calibri"/>
              <a:sym typeface="Calibri"/>
            </a:endParaRPr>
          </a:p>
          <a:p>
            <a:pPr indent="-76200" lvl="0" marL="630000" rtl="0" algn="l">
              <a:spcBef>
                <a:spcPts val="0"/>
              </a:spcBef>
              <a:spcAft>
                <a:spcPts val="0"/>
              </a:spcAft>
              <a:buNone/>
            </a:pPr>
            <a:r>
              <a:rPr lang="en-CA" sz="2800">
                <a:solidFill>
                  <a:schemeClr val="dk1"/>
                </a:solidFill>
                <a:latin typeface="Calibri"/>
                <a:ea typeface="Calibri"/>
                <a:cs typeface="Calibri"/>
                <a:sym typeface="Calibri"/>
              </a:rPr>
              <a:t>T</a:t>
            </a:r>
            <a:r>
              <a:rPr lang="en-CA" sz="2800">
                <a:solidFill>
                  <a:schemeClr val="dk1"/>
                </a:solidFill>
                <a:latin typeface="Calibri"/>
                <a:ea typeface="Calibri"/>
                <a:cs typeface="Calibri"/>
                <a:sym typeface="Calibri"/>
              </a:rPr>
              <a:t>o replace the Tranquil Gate entrance sign with the design presented today at the AGM at the cost of $27,000. This design and cost will replace the design and cost previously approved at the AGM 202</a:t>
            </a:r>
            <a:r>
              <a:rPr lang="en-CA" sz="2800">
                <a:solidFill>
                  <a:schemeClr val="dk1"/>
                </a:solidFill>
                <a:latin typeface="Calibri"/>
                <a:ea typeface="Calibri"/>
                <a:cs typeface="Calibri"/>
                <a:sym typeface="Calibri"/>
              </a:rPr>
              <a:t>0.</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342900" lvl="0" marL="34290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2900"/>
          </a:p>
          <a:p>
            <a:pPr indent="0" lvl="0" marL="0" marR="0" rtl="0" algn="l">
              <a:lnSpc>
                <a:spcPct val="100000"/>
              </a:lnSpc>
              <a:spcBef>
                <a:spcPts val="0"/>
              </a:spcBef>
              <a:spcAft>
                <a:spcPts val="0"/>
              </a:spcAft>
              <a:buNone/>
            </a:pPr>
            <a:r>
              <a:t/>
            </a:r>
            <a:endParaRPr b="0" i="0" sz="2500" u="none" cap="none" strike="noStrike">
              <a:latin typeface="Arial"/>
              <a:ea typeface="Arial"/>
              <a:cs typeface="Arial"/>
              <a:sym typeface="Arial"/>
            </a:endParaRPr>
          </a:p>
        </p:txBody>
      </p:sp>
      <p:grpSp>
        <p:nvGrpSpPr>
          <p:cNvPr id="530" name="Google Shape;530;p80"/>
          <p:cNvGrpSpPr/>
          <p:nvPr/>
        </p:nvGrpSpPr>
        <p:grpSpPr>
          <a:xfrm>
            <a:off x="7756729" y="274846"/>
            <a:ext cx="1263877" cy="1407888"/>
            <a:chOff x="10904401" y="5751369"/>
            <a:chExt cx="1338427" cy="1407888"/>
          </a:xfrm>
        </p:grpSpPr>
        <p:pic>
          <p:nvPicPr>
            <p:cNvPr id="531" name="Google Shape;531;p80"/>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32" name="Google Shape;532;p80"/>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p:nvPr/>
        </p:nvSpPr>
        <p:spPr>
          <a:xfrm>
            <a:off x="580225" y="0"/>
            <a:ext cx="6983700" cy="8856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202</a:t>
            </a:r>
            <a:r>
              <a:rPr lang="en-CA" sz="4000">
                <a:latin typeface="Calibri"/>
                <a:ea typeface="Calibri"/>
                <a:cs typeface="Calibri"/>
                <a:sym typeface="Calibri"/>
              </a:rPr>
              <a:t>2</a:t>
            </a:r>
            <a:r>
              <a:rPr b="0" i="0" lang="en-CA" sz="4000" u="none" cap="none" strike="noStrike">
                <a:solidFill>
                  <a:srgbClr val="000000"/>
                </a:solidFill>
                <a:latin typeface="Calibri"/>
                <a:ea typeface="Calibri"/>
                <a:cs typeface="Calibri"/>
                <a:sym typeface="Calibri"/>
              </a:rPr>
              <a:t> Financial Report</a:t>
            </a:r>
            <a:endParaRPr b="0" i="0" sz="4000" u="none" cap="none" strike="noStrike">
              <a:latin typeface="Arial"/>
              <a:ea typeface="Arial"/>
              <a:cs typeface="Arial"/>
              <a:sym typeface="Arial"/>
            </a:endParaRPr>
          </a:p>
        </p:txBody>
      </p:sp>
      <p:grpSp>
        <p:nvGrpSpPr>
          <p:cNvPr id="538" name="Google Shape;538;p81"/>
          <p:cNvGrpSpPr/>
          <p:nvPr/>
        </p:nvGrpSpPr>
        <p:grpSpPr>
          <a:xfrm>
            <a:off x="7756729" y="274846"/>
            <a:ext cx="1263877" cy="1407888"/>
            <a:chOff x="10904401" y="5751369"/>
            <a:chExt cx="1338427" cy="1407888"/>
          </a:xfrm>
        </p:grpSpPr>
        <p:pic>
          <p:nvPicPr>
            <p:cNvPr id="539" name="Google Shape;539;p81"/>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40" name="Google Shape;540;p81"/>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graphicFrame>
        <p:nvGraphicFramePr>
          <p:cNvPr id="541" name="Google Shape;541;p81"/>
          <p:cNvGraphicFramePr/>
          <p:nvPr/>
        </p:nvGraphicFramePr>
        <p:xfrm>
          <a:off x="839201" y="952392"/>
          <a:ext cx="3000000" cy="3000000"/>
        </p:xfrm>
        <a:graphic>
          <a:graphicData uri="http://schemas.openxmlformats.org/drawingml/2006/table">
            <a:tbl>
              <a:tblPr>
                <a:noFill/>
                <a:tableStyleId>{3FE2BEC0-43A5-4602-83DB-82F4E66CC68E}</a:tableStyleId>
              </a:tblPr>
              <a:tblGrid>
                <a:gridCol w="3607675"/>
                <a:gridCol w="1501700"/>
                <a:gridCol w="1961675"/>
              </a:tblGrid>
              <a:tr h="606225">
                <a:tc>
                  <a:txBody>
                    <a:bodyPr/>
                    <a:lstStyle/>
                    <a:p>
                      <a:pPr indent="0" lvl="0" marL="0" marR="0" rtl="0" algn="l">
                        <a:spcBef>
                          <a:spcPts val="0"/>
                        </a:spcBef>
                        <a:spcAft>
                          <a:spcPts val="0"/>
                        </a:spcAft>
                        <a:buNone/>
                      </a:pPr>
                      <a:r>
                        <a:t/>
                      </a:r>
                      <a:endParaRPr sz="17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500" u="none" cap="none" strike="noStrike"/>
                        <a:t>Budget 202</a:t>
                      </a:r>
                      <a:r>
                        <a:rPr b="1" lang="en-CA" sz="1500"/>
                        <a:t>2</a:t>
                      </a:r>
                      <a:endParaRPr b="1"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500" u="none" cap="none" strike="noStrike"/>
                        <a:t>Projected to </a:t>
                      </a:r>
                      <a:endParaRPr sz="1300"/>
                    </a:p>
                    <a:p>
                      <a:pPr indent="0" lvl="0" marL="0" marR="0" rtl="0" algn="ctr">
                        <a:spcBef>
                          <a:spcPts val="0"/>
                        </a:spcBef>
                        <a:spcAft>
                          <a:spcPts val="0"/>
                        </a:spcAft>
                        <a:buNone/>
                      </a:pPr>
                      <a:r>
                        <a:rPr b="1" lang="en-CA" sz="1500" u="none" cap="none" strike="noStrike"/>
                        <a:t>year end</a:t>
                      </a:r>
                      <a:endParaRPr sz="1300"/>
                    </a:p>
                  </a:txBody>
                  <a:tcPr marT="0" marB="0" marR="0" marL="0" anchor="b">
                    <a:solidFill>
                      <a:srgbClr val="E8ECF4"/>
                    </a:solidFill>
                  </a:tcPr>
                </a:tc>
              </a:tr>
              <a:tr h="303125">
                <a:tc>
                  <a:txBody>
                    <a:bodyPr/>
                    <a:lstStyle/>
                    <a:p>
                      <a:pPr indent="0" lvl="0" marL="0" marR="0" rtl="0" algn="l">
                        <a:spcBef>
                          <a:spcPts val="0"/>
                        </a:spcBef>
                        <a:spcAft>
                          <a:spcPts val="0"/>
                        </a:spcAft>
                        <a:buNone/>
                      </a:pPr>
                      <a:r>
                        <a:rPr b="1" lang="en-CA" sz="1500" u="none" cap="none" strike="noStrike"/>
                        <a:t>Income</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b="1" lang="en-CA" sz="1500"/>
                        <a:t>73</a:t>
                      </a:r>
                      <a:r>
                        <a:rPr b="1" lang="en-CA" sz="1500" u="none" cap="none" strike="noStrike"/>
                        <a:t>,</a:t>
                      </a:r>
                      <a:r>
                        <a:rPr b="1" lang="en-CA" sz="1500"/>
                        <a:t>5</a:t>
                      </a:r>
                      <a:r>
                        <a:rPr b="1" lang="en-CA" sz="1500" u="none" cap="none" strike="noStrike"/>
                        <a:t>00</a:t>
                      </a:r>
                      <a:endParaRPr b="1" sz="1500" u="none" cap="none" strike="noStrike"/>
                    </a:p>
                  </a:txBody>
                  <a:tcPr marT="0" marB="0" marR="0" marL="0" anchor="b">
                    <a:lnB cap="flat" cmpd="sng" w="12700">
                      <a:solidFill>
                        <a:srgbClr val="000000"/>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500" u="none" cap="none" strike="noStrike"/>
                        <a:t>6</a:t>
                      </a:r>
                      <a:r>
                        <a:rPr b="1" lang="en-CA" sz="1500"/>
                        <a:t>6</a:t>
                      </a:r>
                      <a:r>
                        <a:rPr b="1" lang="en-CA" sz="1500"/>
                        <a:t>,586</a:t>
                      </a:r>
                      <a:endParaRPr b="1" sz="1500" u="none" cap="none" strike="noStrike"/>
                    </a:p>
                  </a:txBody>
                  <a:tcPr marT="0" marB="0" marR="0" marL="0" anchor="b">
                    <a:lnB cap="flat" cmpd="sng" w="12700">
                      <a:solidFill>
                        <a:srgbClr val="000000"/>
                      </a:solidFill>
                      <a:prstDash val="solid"/>
                      <a:round/>
                      <a:headEnd len="sm" w="sm" type="none"/>
                      <a:tailEnd len="sm" w="sm" type="none"/>
                    </a:lnB>
                    <a:solidFill>
                      <a:srgbClr val="E8ECF4"/>
                    </a:solidFill>
                  </a:tcPr>
                </a:tc>
              </a:tr>
              <a:tr h="310375">
                <a:tc>
                  <a:txBody>
                    <a:bodyPr/>
                    <a:lstStyle/>
                    <a:p>
                      <a:pPr indent="0" lvl="0" marL="0" marR="0" rtl="0" algn="l">
                        <a:spcBef>
                          <a:spcPts val="0"/>
                        </a:spcBef>
                        <a:spcAft>
                          <a:spcPts val="0"/>
                        </a:spcAft>
                        <a:buNone/>
                      </a:pPr>
                      <a:r>
                        <a:rPr b="1" lang="en-CA" sz="1500" u="none" cap="none" strike="noStrike"/>
                        <a:t>Operating Expenses</a:t>
                      </a:r>
                      <a:endParaRPr sz="1300"/>
                    </a:p>
                  </a:txBody>
                  <a:tcPr marT="0" marB="0" marR="0" marL="0" anchor="b">
                    <a:solidFill>
                      <a:srgbClr val="E8ECF4"/>
                    </a:solidFill>
                  </a:tcPr>
                </a:tc>
                <a:tc>
                  <a:txBody>
                    <a:bodyPr/>
                    <a:lstStyle/>
                    <a:p>
                      <a:pPr indent="0" lvl="0" marL="0" marR="0" rtl="0" algn="ctr">
                        <a:spcBef>
                          <a:spcPts val="0"/>
                        </a:spcBef>
                        <a:spcAft>
                          <a:spcPts val="0"/>
                        </a:spcAft>
                        <a:buNone/>
                      </a:pPr>
                      <a:r>
                        <a:t/>
                      </a:r>
                      <a:endParaRPr sz="1700" u="none" cap="none" strike="noStrike"/>
                    </a:p>
                  </a:txBody>
                  <a:tcPr marT="0" marB="0" marR="0" marL="0" anchor="b">
                    <a:lnT cap="flat" cmpd="sng" w="12700">
                      <a:solidFill>
                        <a:srgbClr val="000000"/>
                      </a:solidFill>
                      <a:prstDash val="solid"/>
                      <a:round/>
                      <a:headEnd len="sm" w="sm" type="none"/>
                      <a:tailEnd len="sm" w="sm" type="none"/>
                    </a:lnT>
                    <a:solidFill>
                      <a:srgbClr val="E8ECF4"/>
                    </a:solidFill>
                  </a:tcPr>
                </a:tc>
                <a:tc>
                  <a:txBody>
                    <a:bodyPr/>
                    <a:lstStyle/>
                    <a:p>
                      <a:pPr indent="0" lvl="0" marL="0" marR="0" rtl="0" algn="ctr">
                        <a:spcBef>
                          <a:spcPts val="0"/>
                        </a:spcBef>
                        <a:spcAft>
                          <a:spcPts val="0"/>
                        </a:spcAft>
                        <a:buNone/>
                      </a:pPr>
                      <a:r>
                        <a:t/>
                      </a:r>
                      <a:endParaRPr sz="1700" u="none" cap="none" strike="noStrike"/>
                    </a:p>
                  </a:txBody>
                  <a:tcPr marT="0" marB="0" marR="0" marL="0" anchor="b">
                    <a:lnT cap="flat" cmpd="sng" w="12700">
                      <a:solidFill>
                        <a:srgbClr val="000000"/>
                      </a:solidFill>
                      <a:prstDash val="solid"/>
                      <a:round/>
                      <a:headEnd len="sm" w="sm" type="none"/>
                      <a:tailEnd len="sm" w="sm" type="none"/>
                    </a:lnT>
                    <a:solidFill>
                      <a:srgbClr val="E8ECF4"/>
                    </a:solidFill>
                  </a:tcPr>
                </a:tc>
              </a:tr>
              <a:tr h="303125">
                <a:tc>
                  <a:txBody>
                    <a:bodyPr/>
                    <a:lstStyle/>
                    <a:p>
                      <a:pPr indent="0" lvl="0" marL="0" marR="0" rtl="0" algn="l">
                        <a:spcBef>
                          <a:spcPts val="0"/>
                        </a:spcBef>
                        <a:spcAft>
                          <a:spcPts val="0"/>
                        </a:spcAft>
                        <a:buNone/>
                      </a:pPr>
                      <a:r>
                        <a:rPr lang="en-CA" sz="1500" u="none" cap="none" strike="noStrike"/>
                        <a:t>Administration &amp; General</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a:t>9</a:t>
                      </a:r>
                      <a:r>
                        <a:rPr lang="en-CA" sz="1500" u="none" cap="none" strike="noStrike"/>
                        <a:t>,</a:t>
                      </a:r>
                      <a:r>
                        <a:rPr lang="en-CA" sz="1500"/>
                        <a:t>1</a:t>
                      </a:r>
                      <a:r>
                        <a:rPr lang="en-CA" sz="1500" u="none" cap="none" strike="noStrike"/>
                        <a:t>00</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a:t>6</a:t>
                      </a:r>
                      <a:r>
                        <a:rPr lang="en-CA" sz="1500"/>
                        <a:t>,353</a:t>
                      </a:r>
                      <a:endParaRPr sz="1500" u="none" cap="none" strike="noStrike"/>
                    </a:p>
                  </a:txBody>
                  <a:tcPr marT="0" marB="0" marR="0" marL="0" anchor="b">
                    <a:solidFill>
                      <a:srgbClr val="E8ECF4"/>
                    </a:solidFill>
                  </a:tcPr>
                </a:tc>
              </a:tr>
              <a:tr h="303125">
                <a:tc>
                  <a:txBody>
                    <a:bodyPr/>
                    <a:lstStyle/>
                    <a:p>
                      <a:pPr indent="0" lvl="0" marL="0" marR="0" rtl="0" algn="l">
                        <a:spcBef>
                          <a:spcPts val="0"/>
                        </a:spcBef>
                        <a:spcAft>
                          <a:spcPts val="0"/>
                        </a:spcAft>
                        <a:buNone/>
                      </a:pPr>
                      <a:r>
                        <a:rPr lang="en-CA" sz="1500" u="none" cap="none" strike="noStrike"/>
                        <a:t>Gardens and Landscape</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lang="en-CA" sz="1500" u="none" cap="none" strike="noStrike"/>
                        <a:t>1</a:t>
                      </a:r>
                      <a:r>
                        <a:rPr lang="en-CA" sz="1500"/>
                        <a:t>0</a:t>
                      </a:r>
                      <a:r>
                        <a:rPr lang="en-CA" sz="1500" u="none" cap="none" strike="noStrike"/>
                        <a:t>,800</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a:t>7</a:t>
                      </a:r>
                      <a:r>
                        <a:rPr lang="en-CA" sz="1500"/>
                        <a:t>,523</a:t>
                      </a:r>
                      <a:endParaRPr sz="1500" u="none" cap="none" strike="noStrike"/>
                    </a:p>
                  </a:txBody>
                  <a:tcPr marT="0" marB="0" marR="0" marL="0" anchor="b">
                    <a:solidFill>
                      <a:srgbClr val="E8ECF4"/>
                    </a:solidFill>
                  </a:tcPr>
                </a:tc>
              </a:tr>
              <a:tr h="340150">
                <a:tc>
                  <a:txBody>
                    <a:bodyPr/>
                    <a:lstStyle/>
                    <a:p>
                      <a:pPr indent="0" lvl="0" marL="0" marR="0" rtl="0" algn="l">
                        <a:spcBef>
                          <a:spcPts val="0"/>
                        </a:spcBef>
                        <a:spcAft>
                          <a:spcPts val="0"/>
                        </a:spcAft>
                        <a:buNone/>
                      </a:pPr>
                      <a:r>
                        <a:rPr lang="en-CA" sz="1500" u="none" cap="none" strike="noStrike"/>
                        <a:t>Pool Operations</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lang="en-CA" sz="1500"/>
                        <a:t>18</a:t>
                      </a:r>
                      <a:r>
                        <a:rPr lang="en-CA" sz="1500" u="none" cap="none" strike="noStrike"/>
                        <a:t>,</a:t>
                      </a:r>
                      <a:r>
                        <a:rPr lang="en-CA" sz="1500"/>
                        <a:t>00</a:t>
                      </a:r>
                      <a:r>
                        <a:rPr lang="en-CA" sz="1500" u="none" cap="none" strike="noStrike"/>
                        <a:t>0</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u="none" cap="none" strike="noStrike"/>
                        <a:t>1</a:t>
                      </a:r>
                      <a:r>
                        <a:rPr lang="en-CA" sz="1500"/>
                        <a:t>8</a:t>
                      </a:r>
                      <a:r>
                        <a:rPr lang="en-CA" sz="1500"/>
                        <a:t>,938</a:t>
                      </a:r>
                      <a:endParaRPr sz="1500" u="none" cap="none" strike="noStrike"/>
                    </a:p>
                  </a:txBody>
                  <a:tcPr marT="0" marB="0" marR="0" marL="0" anchor="b">
                    <a:solidFill>
                      <a:srgbClr val="E8ECF4"/>
                    </a:solidFill>
                  </a:tcPr>
                </a:tc>
              </a:tr>
              <a:tr h="325875">
                <a:tc>
                  <a:txBody>
                    <a:bodyPr/>
                    <a:lstStyle/>
                    <a:p>
                      <a:pPr indent="0" lvl="0" marL="0" marR="0" rtl="0" algn="l">
                        <a:spcBef>
                          <a:spcPts val="0"/>
                        </a:spcBef>
                        <a:spcAft>
                          <a:spcPts val="0"/>
                        </a:spcAft>
                        <a:buNone/>
                      </a:pPr>
                      <a:r>
                        <a:rPr lang="en-CA" sz="1500" u="none" cap="none" strike="noStrike"/>
                        <a:t>Lake Operations</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lang="en-CA" sz="1500" u="none" cap="none" strike="noStrike"/>
                        <a:t>1</a:t>
                      </a:r>
                      <a:r>
                        <a:rPr lang="en-CA" sz="1500"/>
                        <a:t>2</a:t>
                      </a:r>
                      <a:r>
                        <a:rPr lang="en-CA" sz="1500" u="none" cap="none" strike="noStrike"/>
                        <a:t>,</a:t>
                      </a:r>
                      <a:r>
                        <a:rPr lang="en-CA" sz="1500"/>
                        <a:t>0</a:t>
                      </a:r>
                      <a:r>
                        <a:rPr lang="en-CA" sz="1500" u="none" cap="none" strike="noStrike"/>
                        <a:t>00</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a:t>4</a:t>
                      </a:r>
                      <a:r>
                        <a:rPr lang="en-CA" sz="1500" u="none" cap="none" strike="noStrike"/>
                        <a:t>,</a:t>
                      </a:r>
                      <a:r>
                        <a:rPr lang="en-CA" sz="1500"/>
                        <a:t>738</a:t>
                      </a:r>
                      <a:endParaRPr sz="1500" u="none" cap="none" strike="noStrike"/>
                    </a:p>
                  </a:txBody>
                  <a:tcPr marT="0" marB="0" marR="0" marL="0" anchor="b">
                    <a:solidFill>
                      <a:srgbClr val="E8ECF4"/>
                    </a:solidFill>
                  </a:tcPr>
                </a:tc>
              </a:tr>
              <a:tr h="303125">
                <a:tc>
                  <a:txBody>
                    <a:bodyPr/>
                    <a:lstStyle/>
                    <a:p>
                      <a:pPr indent="0" lvl="0" marL="0" marR="0" rtl="0" algn="l">
                        <a:spcBef>
                          <a:spcPts val="0"/>
                        </a:spcBef>
                        <a:spcAft>
                          <a:spcPts val="0"/>
                        </a:spcAft>
                        <a:buNone/>
                      </a:pPr>
                      <a:r>
                        <a:rPr lang="en-CA" sz="1500" u="none" cap="none" strike="noStrike"/>
                        <a:t>Community Events</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lang="en-CA" sz="1500"/>
                        <a:t>1</a:t>
                      </a:r>
                      <a:r>
                        <a:rPr lang="en-CA" sz="1500" u="none" cap="none" strike="noStrike"/>
                        <a:t>,</a:t>
                      </a:r>
                      <a:r>
                        <a:rPr lang="en-CA" sz="1500"/>
                        <a:t>5</a:t>
                      </a:r>
                      <a:r>
                        <a:rPr lang="en-CA" sz="1500" u="none" cap="none" strike="noStrike"/>
                        <a:t>00</a:t>
                      </a:r>
                      <a:endParaRPr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500"/>
                        <a:t>  436</a:t>
                      </a:r>
                      <a:endParaRPr sz="1500" u="none" cap="none" strike="noStrike"/>
                    </a:p>
                  </a:txBody>
                  <a:tcPr marT="0" marB="0" marR="0" marL="0" anchor="b">
                    <a:solidFill>
                      <a:srgbClr val="E8ECF4"/>
                    </a:solidFill>
                  </a:tcPr>
                </a:tc>
              </a:tr>
              <a:tr h="303125">
                <a:tc>
                  <a:txBody>
                    <a:bodyPr/>
                    <a:lstStyle/>
                    <a:p>
                      <a:pPr indent="0" lvl="0" marL="0" marR="0" rtl="0" algn="l">
                        <a:spcBef>
                          <a:spcPts val="0"/>
                        </a:spcBef>
                        <a:spcAft>
                          <a:spcPts val="0"/>
                        </a:spcAft>
                        <a:buNone/>
                      </a:pPr>
                      <a:r>
                        <a:rPr lang="en-CA" sz="1500" u="none" cap="none" strike="noStrike"/>
                        <a:t>Repairs and Maintenance (other)</a:t>
                      </a:r>
                      <a:endParaRPr sz="1300"/>
                    </a:p>
                  </a:txBody>
                  <a:tcPr marT="0" marB="0" marR="0" marL="0" anchor="b">
                    <a:solidFill>
                      <a:srgbClr val="E8ECF4"/>
                    </a:solidFill>
                  </a:tcPr>
                </a:tc>
                <a:tc>
                  <a:txBody>
                    <a:bodyPr/>
                    <a:lstStyle/>
                    <a:p>
                      <a:pPr indent="0" lvl="0" marL="0" marR="0" rtl="0" algn="ctr">
                        <a:spcBef>
                          <a:spcPts val="0"/>
                        </a:spcBef>
                        <a:spcAft>
                          <a:spcPts val="0"/>
                        </a:spcAft>
                        <a:buNone/>
                      </a:pPr>
                      <a:r>
                        <a:rPr lang="en-CA" sz="1500"/>
                        <a:t>5,</a:t>
                      </a:r>
                      <a:r>
                        <a:rPr lang="en-CA" sz="1500" u="none" cap="none" strike="noStrike"/>
                        <a:t>000</a:t>
                      </a:r>
                      <a:endParaRPr sz="1500" u="none" cap="none" strike="noStrike"/>
                    </a:p>
                  </a:txBody>
                  <a:tcPr marT="0" marB="0" marR="0" marL="0" anchor="b">
                    <a:lnB cap="flat" cmpd="sng" w="9525">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lang="en-CA" sz="1500"/>
                        <a:t>1,267</a:t>
                      </a:r>
                      <a:endParaRPr sz="1500" u="none" cap="none" strike="noStrike"/>
                    </a:p>
                  </a:txBody>
                  <a:tcPr marT="0" marB="0" marR="0" marL="0" anchor="b">
                    <a:lnB cap="flat" cmpd="sng" w="9525">
                      <a:solidFill>
                        <a:srgbClr val="000000">
                          <a:alpha val="0"/>
                        </a:srgbClr>
                      </a:solidFill>
                      <a:prstDash val="solid"/>
                      <a:round/>
                      <a:headEnd len="sm" w="sm" type="none"/>
                      <a:tailEnd len="sm" w="sm" type="none"/>
                    </a:lnB>
                    <a:solidFill>
                      <a:srgbClr val="E8ECF4"/>
                    </a:solidFill>
                  </a:tcPr>
                </a:tc>
              </a:tr>
              <a:tr h="303125">
                <a:tc>
                  <a:txBody>
                    <a:bodyPr/>
                    <a:lstStyle/>
                    <a:p>
                      <a:pPr indent="0" lvl="0" marL="0" marR="0" rtl="0" algn="l">
                        <a:spcBef>
                          <a:spcPts val="0"/>
                        </a:spcBef>
                        <a:spcAft>
                          <a:spcPts val="0"/>
                        </a:spcAft>
                        <a:buNone/>
                      </a:pPr>
                      <a:r>
                        <a:rPr lang="en-CA" sz="1500"/>
                        <a:t>Tennis Courts</a:t>
                      </a:r>
                      <a:endParaRPr sz="15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lang="en-CA" sz="1500"/>
                        <a:t>2</a:t>
                      </a:r>
                      <a:r>
                        <a:rPr lang="en-CA" sz="1500"/>
                        <a:t>,000</a:t>
                      </a:r>
                      <a:endParaRPr sz="1500"/>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lang="en-CA" sz="1500"/>
                        <a:t>  368</a:t>
                      </a:r>
                      <a:endParaRPr sz="15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8ECF4"/>
                    </a:solidFill>
                  </a:tcPr>
                </a:tc>
              </a:tr>
              <a:tr h="303125">
                <a:tc>
                  <a:txBody>
                    <a:bodyPr/>
                    <a:lstStyle/>
                    <a:p>
                      <a:pPr indent="0" lvl="0" marL="0" marR="0" rtl="0" algn="l">
                        <a:spcBef>
                          <a:spcPts val="0"/>
                        </a:spcBef>
                        <a:spcAft>
                          <a:spcPts val="0"/>
                        </a:spcAft>
                        <a:buNone/>
                      </a:pPr>
                      <a:r>
                        <a:rPr lang="en-CA" sz="1500" u="none" cap="none" strike="noStrike"/>
                        <a:t>Walking Trail/Path Maintenance</a:t>
                      </a:r>
                      <a:endParaRPr sz="15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lang="en-CA" sz="1500" u="sng"/>
                        <a:t>2</a:t>
                      </a:r>
                      <a:r>
                        <a:rPr b="0" lang="en-CA" sz="1500" u="sng" cap="none" strike="noStrike"/>
                        <a:t>,000</a:t>
                      </a:r>
                      <a:endParaRPr b="0" sz="15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rtl="0" algn="ctr">
                        <a:spcBef>
                          <a:spcPts val="0"/>
                        </a:spcBef>
                        <a:spcAft>
                          <a:spcPts val="0"/>
                        </a:spcAft>
                        <a:buClr>
                          <a:schemeClr val="dk1"/>
                        </a:buClr>
                        <a:buSzPts val="1100"/>
                        <a:buFont typeface="Arial"/>
                        <a:buNone/>
                      </a:pPr>
                      <a:r>
                        <a:rPr lang="en-CA" sz="1500" u="sng">
                          <a:solidFill>
                            <a:schemeClr val="dk1"/>
                          </a:solidFill>
                        </a:rPr>
                        <a:t>   787</a:t>
                      </a:r>
                      <a:endParaRPr sz="15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308600">
                <a:tc>
                  <a:txBody>
                    <a:bodyPr/>
                    <a:lstStyle/>
                    <a:p>
                      <a:pPr indent="0" lvl="0" marL="0" marR="0" rtl="0" algn="l">
                        <a:spcBef>
                          <a:spcPts val="0"/>
                        </a:spcBef>
                        <a:spcAft>
                          <a:spcPts val="0"/>
                        </a:spcAft>
                        <a:buNone/>
                      </a:pPr>
                      <a:r>
                        <a:rPr b="1" lang="en-CA" sz="1500" u="none" cap="none" strike="noStrike"/>
                        <a:t>Total Operating Expenses</a:t>
                      </a:r>
                      <a:endParaRPr sz="1300"/>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b="1" lang="en-CA" sz="1500"/>
                        <a:t>60</a:t>
                      </a:r>
                      <a:r>
                        <a:rPr b="1" lang="en-CA" sz="1500" u="none" cap="none" strike="noStrike"/>
                        <a:t>,</a:t>
                      </a:r>
                      <a:r>
                        <a:rPr b="1" lang="en-CA" sz="1500"/>
                        <a:t>40</a:t>
                      </a:r>
                      <a:r>
                        <a:rPr b="1" lang="en-CA" sz="1500" u="none" cap="none" strike="noStrike"/>
                        <a:t>0</a:t>
                      </a:r>
                      <a:endParaRPr b="1" sz="15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500"/>
                        <a:t>40</a:t>
                      </a:r>
                      <a:r>
                        <a:rPr b="1" lang="en-CA" sz="1500"/>
                        <a:t>,410</a:t>
                      </a:r>
                      <a:endParaRPr b="1" sz="15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81175">
                <a:tc>
                  <a:txBody>
                    <a:bodyPr/>
                    <a:lstStyle/>
                    <a:p>
                      <a:pPr indent="0" lvl="0" marL="0" marR="0" rtl="0" algn="l">
                        <a:spcBef>
                          <a:spcPts val="0"/>
                        </a:spcBef>
                        <a:spcAft>
                          <a:spcPts val="0"/>
                        </a:spcAft>
                        <a:buNone/>
                      </a:pPr>
                      <a:r>
                        <a:rPr b="1" lang="en-CA" sz="1500" u="none" cap="none" strike="noStrike"/>
                        <a:t>Allocation to the Reserve Fund</a:t>
                      </a:r>
                      <a:endParaRPr b="1" sz="15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b="1" lang="en-CA" sz="1500" u="none" cap="none" strike="noStrike"/>
                        <a:t>(</a:t>
                      </a:r>
                      <a:r>
                        <a:rPr b="1" lang="en-CA" sz="1500"/>
                        <a:t>7,050</a:t>
                      </a:r>
                      <a:r>
                        <a:rPr b="1" lang="en-CA" sz="1500" u="none" cap="none" strike="noStrike"/>
                        <a:t>)</a:t>
                      </a:r>
                      <a:endParaRPr b="1" sz="15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500" u="none" cap="none" strike="noStrike"/>
                        <a:t>(</a:t>
                      </a:r>
                      <a:r>
                        <a:rPr b="1" lang="en-CA" sz="1500"/>
                        <a:t>7,050</a:t>
                      </a:r>
                      <a:r>
                        <a:rPr b="1" lang="en-CA" sz="1500" u="none" cap="none" strike="noStrike"/>
                        <a:t>)</a:t>
                      </a:r>
                      <a:endParaRPr b="1" sz="15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504875">
                <a:tc>
                  <a:txBody>
                    <a:bodyPr/>
                    <a:lstStyle/>
                    <a:p>
                      <a:pPr indent="0" lvl="0" marL="0" marR="0" rtl="0" algn="l">
                        <a:spcBef>
                          <a:spcPts val="0"/>
                        </a:spcBef>
                        <a:spcAft>
                          <a:spcPts val="0"/>
                        </a:spcAft>
                        <a:buNone/>
                      </a:pPr>
                      <a:r>
                        <a:rPr b="1" lang="en-CA" sz="1500" u="none" cap="none" strike="noStrike"/>
                        <a:t>Capital Projects – </a:t>
                      </a:r>
                      <a:r>
                        <a:rPr b="1" lang="en-CA" sz="1500"/>
                        <a:t>Tranquil Gate Sign</a:t>
                      </a:r>
                      <a:r>
                        <a:rPr b="1" lang="en-CA" sz="1500" u="none" cap="none" strike="noStrike"/>
                        <a:t> </a:t>
                      </a:r>
                      <a:endParaRPr b="1" sz="15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500"/>
                        <a:t>30</a:t>
                      </a:r>
                      <a:r>
                        <a:rPr b="1" lang="en-CA" sz="1500"/>
                        <a:t>,600</a:t>
                      </a:r>
                      <a:endParaRPr b="1" sz="1500" u="none" cap="none" strike="noStrike"/>
                    </a:p>
                  </a:txBody>
                  <a:tcPr marT="0" marB="0" marR="0" marL="0" anchor="b">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500"/>
                        <a:t>0</a:t>
                      </a:r>
                      <a:endParaRPr b="1" sz="1500" u="none" cap="none" strike="noStrike"/>
                    </a:p>
                  </a:txBody>
                  <a:tcPr marT="0" marB="0" marR="0" marL="0" anchor="b">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r>
              <a:tr h="492950">
                <a:tc>
                  <a:txBody>
                    <a:bodyPr/>
                    <a:lstStyle/>
                    <a:p>
                      <a:pPr indent="0" lvl="0" marL="0" marR="0" rtl="0" algn="l">
                        <a:spcBef>
                          <a:spcPts val="0"/>
                        </a:spcBef>
                        <a:spcAft>
                          <a:spcPts val="0"/>
                        </a:spcAft>
                        <a:buNone/>
                      </a:pPr>
                      <a:r>
                        <a:rPr b="1" lang="en-CA" sz="1500" u="none" cap="none" strike="noStrike"/>
                        <a:t>Net Income/(Loss) </a:t>
                      </a:r>
                      <a:endParaRPr sz="1300"/>
                    </a:p>
                  </a:txBody>
                  <a:tcPr marT="0" marB="0" marR="0" marL="0" anchor="ctr">
                    <a:solidFill>
                      <a:srgbClr val="E8ECF4"/>
                    </a:solidFill>
                  </a:tcPr>
                </a:tc>
                <a:tc>
                  <a:txBody>
                    <a:bodyPr/>
                    <a:lstStyle/>
                    <a:p>
                      <a:pPr indent="0" lvl="0" marL="0" marR="0" rtl="0" algn="ctr">
                        <a:spcBef>
                          <a:spcPts val="0"/>
                        </a:spcBef>
                        <a:spcAft>
                          <a:spcPts val="0"/>
                        </a:spcAft>
                        <a:buNone/>
                      </a:pPr>
                      <a:r>
                        <a:rPr b="1" lang="en-CA" sz="1500" u="none" cap="none" strike="noStrike"/>
                        <a:t>$</a:t>
                      </a:r>
                      <a:r>
                        <a:rPr b="1" lang="en-CA" sz="1500"/>
                        <a:t>(24,550)</a:t>
                      </a:r>
                      <a:endParaRPr b="1" sz="1500" u="none" cap="none" strike="noStrike"/>
                    </a:p>
                  </a:txBody>
                  <a:tcPr marT="0" marB="0" marR="0" marL="0"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500" u="none" cap="none" strike="noStrike"/>
                        <a:t>$</a:t>
                      </a:r>
                      <a:r>
                        <a:rPr b="1" lang="en-CA" sz="1500"/>
                        <a:t>19</a:t>
                      </a:r>
                      <a:r>
                        <a:rPr b="1" lang="en-CA" sz="1500"/>
                        <a:t>,126</a:t>
                      </a:r>
                      <a:endParaRPr b="1" sz="1500" u="none" cap="none" strike="noStrike"/>
                    </a:p>
                  </a:txBody>
                  <a:tcPr marT="0" marB="0" marR="0" marL="0"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5"/>
          <p:cNvSpPr/>
          <p:nvPr/>
        </p:nvSpPr>
        <p:spPr>
          <a:xfrm>
            <a:off x="388431" y="461493"/>
            <a:ext cx="7368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Introducing the Board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202</a:t>
            </a:r>
            <a:r>
              <a:rPr lang="en-CA" sz="4000">
                <a:latin typeface="Calibri"/>
                <a:ea typeface="Calibri"/>
                <a:cs typeface="Calibri"/>
                <a:sym typeface="Calibri"/>
              </a:rPr>
              <a:t>2</a:t>
            </a:r>
            <a:endParaRPr b="0" i="0" sz="4000" u="none" cap="none" strike="noStrike">
              <a:latin typeface="Arial"/>
              <a:ea typeface="Arial"/>
              <a:cs typeface="Arial"/>
              <a:sym typeface="Arial"/>
            </a:endParaRPr>
          </a:p>
        </p:txBody>
      </p:sp>
      <p:sp>
        <p:nvSpPr>
          <p:cNvPr id="239" name="Google Shape;239;p55"/>
          <p:cNvSpPr/>
          <p:nvPr/>
        </p:nvSpPr>
        <p:spPr>
          <a:xfrm>
            <a:off x="1822525" y="2030082"/>
            <a:ext cx="5334000" cy="3792000"/>
          </a:xfrm>
          <a:prstGeom prst="rect">
            <a:avLst/>
          </a:prstGeom>
          <a:noFill/>
          <a:ln>
            <a:noFill/>
          </a:ln>
        </p:spPr>
        <p:txBody>
          <a:bodyPr anchorCtr="0" anchor="t" bIns="40500" lIns="81050" spcFirstLastPara="1" rIns="81050" wrap="square" tIns="40500">
            <a:noAutofit/>
          </a:bodyPr>
          <a:lstStyle/>
          <a:p>
            <a:pPr indent="-330200" lvl="0" marL="304800" marR="0" rtl="0" algn="l">
              <a:lnSpc>
                <a:spcPct val="100000"/>
              </a:lnSpc>
              <a:spcBef>
                <a:spcPts val="0"/>
              </a:spcBef>
              <a:spcAft>
                <a:spcPts val="0"/>
              </a:spcAft>
              <a:buClr>
                <a:srgbClr val="000000"/>
              </a:buClr>
              <a:buSzPts val="3000"/>
              <a:buFont typeface="Arial"/>
              <a:buChar char="•"/>
            </a:pPr>
            <a:r>
              <a:rPr lang="en-CA" sz="3000">
                <a:latin typeface="Calibri"/>
                <a:ea typeface="Calibri"/>
                <a:cs typeface="Calibri"/>
                <a:sym typeface="Calibri"/>
              </a:rPr>
              <a:t>Mark Saulnier</a:t>
            </a:r>
            <a:r>
              <a:rPr b="0" i="0" lang="en-CA" sz="3000" u="none" cap="none" strike="noStrike">
                <a:solidFill>
                  <a:srgbClr val="000000"/>
                </a:solidFill>
                <a:latin typeface="Calibri"/>
                <a:ea typeface="Calibri"/>
                <a:cs typeface="Calibri"/>
                <a:sym typeface="Calibri"/>
              </a:rPr>
              <a:t> (President)</a:t>
            </a:r>
            <a:endParaRPr b="0" i="0" sz="3000" u="none" cap="none" strike="noStrike">
              <a:latin typeface="Arial"/>
              <a:ea typeface="Arial"/>
              <a:cs typeface="Arial"/>
              <a:sym typeface="Arial"/>
            </a:endParaRPr>
          </a:p>
          <a:p>
            <a:pPr indent="-330200" lvl="0" marL="304800" marR="0" rtl="0" algn="l">
              <a:lnSpc>
                <a:spcPct val="100000"/>
              </a:lnSpc>
              <a:spcBef>
                <a:spcPts val="500"/>
              </a:spcBef>
              <a:spcAft>
                <a:spcPts val="0"/>
              </a:spcAft>
              <a:buClr>
                <a:srgbClr val="000000"/>
              </a:buClr>
              <a:buSzPts val="3000"/>
              <a:buFont typeface="Arial"/>
              <a:buChar char="•"/>
            </a:pPr>
            <a:r>
              <a:rPr b="0" i="0" lang="en-CA" sz="3000" u="none" cap="none" strike="noStrike">
                <a:solidFill>
                  <a:srgbClr val="000000"/>
                </a:solidFill>
                <a:latin typeface="Calibri"/>
                <a:ea typeface="Calibri"/>
                <a:cs typeface="Calibri"/>
                <a:sym typeface="Calibri"/>
              </a:rPr>
              <a:t>Sandi Bonini </a:t>
            </a:r>
            <a:r>
              <a:rPr lang="en-CA" sz="3000">
                <a:latin typeface="Calibri"/>
                <a:ea typeface="Calibri"/>
                <a:cs typeface="Calibri"/>
                <a:sym typeface="Calibri"/>
              </a:rPr>
              <a:t>(Treasurer)</a:t>
            </a:r>
            <a:endParaRPr b="0" i="0" sz="3000" u="none" cap="none" strike="noStrike">
              <a:latin typeface="Arial"/>
              <a:ea typeface="Arial"/>
              <a:cs typeface="Arial"/>
              <a:sym typeface="Arial"/>
            </a:endParaRPr>
          </a:p>
          <a:p>
            <a:pPr indent="-330200" lvl="0" marL="304800" marR="0" rtl="0" algn="l">
              <a:lnSpc>
                <a:spcPct val="100000"/>
              </a:lnSpc>
              <a:spcBef>
                <a:spcPts val="500"/>
              </a:spcBef>
              <a:spcAft>
                <a:spcPts val="0"/>
              </a:spcAft>
              <a:buClr>
                <a:srgbClr val="000000"/>
              </a:buClr>
              <a:buSzPts val="3000"/>
              <a:buFont typeface="Arial"/>
              <a:buChar char="•"/>
            </a:pPr>
            <a:r>
              <a:rPr b="0" i="0" lang="en-CA" sz="3000" u="none" cap="none" strike="noStrike">
                <a:solidFill>
                  <a:srgbClr val="000000"/>
                </a:solidFill>
                <a:latin typeface="Calibri"/>
                <a:ea typeface="Calibri"/>
                <a:cs typeface="Calibri"/>
                <a:sym typeface="Calibri"/>
              </a:rPr>
              <a:t>Lena Grygoryev (Secretary)</a:t>
            </a:r>
            <a:endParaRPr b="0" i="0" sz="3000" u="none" cap="none" strike="noStrike">
              <a:latin typeface="Arial"/>
              <a:ea typeface="Arial"/>
              <a:cs typeface="Arial"/>
              <a:sym typeface="Arial"/>
            </a:endParaRPr>
          </a:p>
          <a:p>
            <a:pPr indent="-330200" lvl="0" marL="304800" marR="0" rtl="0" algn="l">
              <a:lnSpc>
                <a:spcPct val="100000"/>
              </a:lnSpc>
              <a:spcBef>
                <a:spcPts val="500"/>
              </a:spcBef>
              <a:spcAft>
                <a:spcPts val="0"/>
              </a:spcAft>
              <a:buClr>
                <a:srgbClr val="000000"/>
              </a:buClr>
              <a:buSzPts val="3000"/>
              <a:buFont typeface="Arial"/>
              <a:buChar char="•"/>
            </a:pPr>
            <a:r>
              <a:rPr b="0" i="0" lang="en-CA" sz="3000" u="none" cap="none" strike="noStrike">
                <a:solidFill>
                  <a:srgbClr val="000000"/>
                </a:solidFill>
                <a:latin typeface="Calibri"/>
                <a:ea typeface="Calibri"/>
                <a:cs typeface="Calibri"/>
                <a:sym typeface="Calibri"/>
              </a:rPr>
              <a:t>Doug Thompson</a:t>
            </a:r>
            <a:endParaRPr b="0" i="0" sz="3000" u="none" cap="none" strike="noStrike">
              <a:latin typeface="Arial"/>
              <a:ea typeface="Arial"/>
              <a:cs typeface="Arial"/>
              <a:sym typeface="Arial"/>
            </a:endParaRPr>
          </a:p>
          <a:p>
            <a:pPr indent="-330200" lvl="0" marL="304800" marR="0" rtl="0" algn="l">
              <a:lnSpc>
                <a:spcPct val="100000"/>
              </a:lnSpc>
              <a:spcBef>
                <a:spcPts val="500"/>
              </a:spcBef>
              <a:spcAft>
                <a:spcPts val="0"/>
              </a:spcAft>
              <a:buClr>
                <a:srgbClr val="000000"/>
              </a:buClr>
              <a:buSzPts val="3000"/>
              <a:buFont typeface="Arial"/>
              <a:buChar char="•"/>
            </a:pPr>
            <a:r>
              <a:rPr b="0" i="0" lang="en-CA" sz="3000" u="none" cap="none" strike="noStrike">
                <a:solidFill>
                  <a:srgbClr val="000000"/>
                </a:solidFill>
                <a:latin typeface="Calibri"/>
                <a:ea typeface="Calibri"/>
                <a:cs typeface="Calibri"/>
                <a:sym typeface="Calibri"/>
              </a:rPr>
              <a:t>Marc St. Pierre</a:t>
            </a:r>
            <a:endParaRPr b="0" i="0" sz="3000" u="none" cap="none" strike="noStrike">
              <a:solidFill>
                <a:srgbClr val="000000"/>
              </a:solidFill>
              <a:latin typeface="Calibri"/>
              <a:ea typeface="Calibri"/>
              <a:cs typeface="Calibri"/>
              <a:sym typeface="Calibri"/>
            </a:endParaRPr>
          </a:p>
          <a:p>
            <a:pPr indent="-330200" lvl="0" marL="304800" marR="0" rtl="0" algn="l">
              <a:lnSpc>
                <a:spcPct val="100000"/>
              </a:lnSpc>
              <a:spcBef>
                <a:spcPts val="500"/>
              </a:spcBef>
              <a:spcAft>
                <a:spcPts val="0"/>
              </a:spcAft>
              <a:buSzPts val="3000"/>
              <a:buFont typeface="Calibri"/>
              <a:buChar char="•"/>
            </a:pPr>
            <a:r>
              <a:rPr lang="en-CA" sz="3000">
                <a:latin typeface="Calibri"/>
                <a:ea typeface="Calibri"/>
                <a:cs typeface="Calibri"/>
                <a:sym typeface="Calibri"/>
              </a:rPr>
              <a:t>Anu Joseph</a:t>
            </a:r>
            <a:endParaRPr sz="3000">
              <a:latin typeface="Calibri"/>
              <a:ea typeface="Calibri"/>
              <a:cs typeface="Calibri"/>
              <a:sym typeface="Calibri"/>
            </a:endParaRPr>
          </a:p>
          <a:p>
            <a:pPr indent="-330200" lvl="0" marL="304800" marR="0" rtl="0" algn="l">
              <a:lnSpc>
                <a:spcPct val="100000"/>
              </a:lnSpc>
              <a:spcBef>
                <a:spcPts val="500"/>
              </a:spcBef>
              <a:spcAft>
                <a:spcPts val="0"/>
              </a:spcAft>
              <a:buSzPts val="3000"/>
              <a:buFont typeface="Calibri"/>
              <a:buChar char="•"/>
            </a:pPr>
            <a:r>
              <a:rPr lang="en-CA" sz="3000">
                <a:latin typeface="Calibri"/>
                <a:ea typeface="Calibri"/>
                <a:cs typeface="Calibri"/>
                <a:sym typeface="Calibri"/>
              </a:rPr>
              <a:t>Joseph Furo</a:t>
            </a:r>
            <a:endParaRPr sz="3000">
              <a:latin typeface="Calibri"/>
              <a:ea typeface="Calibri"/>
              <a:cs typeface="Calibri"/>
              <a:sym typeface="Calibri"/>
            </a:endParaRPr>
          </a:p>
        </p:txBody>
      </p:sp>
      <p:sp>
        <p:nvSpPr>
          <p:cNvPr id="240" name="Google Shape;240;p55"/>
          <p:cNvSpPr/>
          <p:nvPr/>
        </p:nvSpPr>
        <p:spPr>
          <a:xfrm>
            <a:off x="720090" y="5906880"/>
            <a:ext cx="1936800" cy="368700"/>
          </a:xfrm>
          <a:prstGeom prst="rect">
            <a:avLst/>
          </a:prstGeom>
          <a:noFill/>
          <a:ln>
            <a:noFill/>
          </a:ln>
        </p:spPr>
        <p:txBody>
          <a:bodyPr anchorCtr="0" anchor="ctr" bIns="82325" lIns="82325" spcFirstLastPara="1" rIns="82325" wrap="square" tIns="82325">
            <a:noAutofit/>
          </a:bodyPr>
          <a:lstStyle/>
          <a:p>
            <a:pPr indent="0" lvl="0" marL="0" rtl="0" algn="l">
              <a:spcBef>
                <a:spcPts val="0"/>
              </a:spcBef>
              <a:spcAft>
                <a:spcPts val="0"/>
              </a:spcAft>
              <a:buNone/>
            </a:pPr>
            <a:r>
              <a:t/>
            </a:r>
            <a:endParaRPr/>
          </a:p>
        </p:txBody>
      </p:sp>
      <p:grpSp>
        <p:nvGrpSpPr>
          <p:cNvPr id="241" name="Google Shape;241;p55"/>
          <p:cNvGrpSpPr/>
          <p:nvPr/>
        </p:nvGrpSpPr>
        <p:grpSpPr>
          <a:xfrm>
            <a:off x="7756729" y="274846"/>
            <a:ext cx="1263877" cy="1407888"/>
            <a:chOff x="10904401" y="5751369"/>
            <a:chExt cx="1338427" cy="1407888"/>
          </a:xfrm>
        </p:grpSpPr>
        <p:pic>
          <p:nvPicPr>
            <p:cNvPr id="242" name="Google Shape;242;p55"/>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43" name="Google Shape;243;p55"/>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2"/>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Financial </a:t>
            </a:r>
            <a:r>
              <a:rPr b="0" i="0" lang="en-CA" sz="4000" u="none" cap="none" strike="noStrike">
                <a:solidFill>
                  <a:srgbClr val="000000"/>
                </a:solidFill>
                <a:latin typeface="Calibri"/>
                <a:ea typeface="Calibri"/>
                <a:cs typeface="Calibri"/>
                <a:sym typeface="Calibri"/>
              </a:rPr>
              <a:t>Motions</a:t>
            </a:r>
            <a:endParaRPr b="0" i="0" sz="4000" u="none" cap="none" strike="noStrike">
              <a:latin typeface="Arial"/>
              <a:ea typeface="Arial"/>
              <a:cs typeface="Arial"/>
              <a:sym typeface="Arial"/>
            </a:endParaRPr>
          </a:p>
        </p:txBody>
      </p:sp>
      <p:sp>
        <p:nvSpPr>
          <p:cNvPr id="548" name="Google Shape;548;p82"/>
          <p:cNvSpPr/>
          <p:nvPr/>
        </p:nvSpPr>
        <p:spPr>
          <a:xfrm>
            <a:off x="879800" y="1600200"/>
            <a:ext cx="7761000" cy="49782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1" i="0" lang="en-CA" sz="2900" u="none" cap="none" strike="noStrike">
                <a:solidFill>
                  <a:srgbClr val="000000"/>
                </a:solidFill>
                <a:latin typeface="Calibri"/>
                <a:ea typeface="Calibri"/>
                <a:cs typeface="Calibri"/>
                <a:sym typeface="Calibri"/>
              </a:rPr>
              <a:t>Motion </a:t>
            </a:r>
            <a:r>
              <a:rPr b="1" lang="en-CA" sz="2900">
                <a:latin typeface="Calibri"/>
                <a:ea typeface="Calibri"/>
                <a:cs typeface="Calibri"/>
                <a:sym typeface="Calibri"/>
              </a:rPr>
              <a:t>4</a:t>
            </a:r>
            <a:r>
              <a:rPr b="0" i="0" lang="en-CA" sz="2900" u="none" cap="none" strike="noStrike">
                <a:solidFill>
                  <a:srgbClr val="000000"/>
                </a:solidFill>
                <a:latin typeface="Calibri"/>
                <a:ea typeface="Calibri"/>
                <a:cs typeface="Calibri"/>
                <a:sym typeface="Calibri"/>
              </a:rPr>
              <a:t>: </a:t>
            </a:r>
            <a:endParaRPr b="0" i="0" sz="2900" u="none" cap="none" strike="noStrike">
              <a:solidFill>
                <a:srgbClr val="000000"/>
              </a:solidFill>
              <a:latin typeface="Calibri"/>
              <a:ea typeface="Calibri"/>
              <a:cs typeface="Calibri"/>
              <a:sym typeface="Calibri"/>
            </a:endParaRPr>
          </a:p>
          <a:p>
            <a:pPr indent="-342900" lvl="0" marL="342900" rtl="0" algn="l">
              <a:spcBef>
                <a:spcPts val="0"/>
              </a:spcBef>
              <a:spcAft>
                <a:spcPts val="0"/>
              </a:spcAft>
              <a:buNone/>
            </a:pPr>
            <a:r>
              <a:rPr lang="en-CA" sz="2800">
                <a:solidFill>
                  <a:schemeClr val="dk1"/>
                </a:solidFill>
                <a:latin typeface="Calibri"/>
                <a:ea typeface="Calibri"/>
                <a:cs typeface="Calibri"/>
                <a:sym typeface="Calibri"/>
              </a:rPr>
              <a:t>To approve the 2022 financial report as presented</a:t>
            </a:r>
            <a:endParaRPr sz="2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342900" lvl="0" marL="34290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CA" sz="2900">
                <a:solidFill>
                  <a:schemeClr val="dk1"/>
                </a:solidFill>
                <a:latin typeface="Calibri"/>
                <a:ea typeface="Calibri"/>
                <a:cs typeface="Calibri"/>
                <a:sym typeface="Calibri"/>
              </a:rPr>
              <a:t>Motion 5</a:t>
            </a:r>
            <a:r>
              <a:rPr lang="en-CA"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indent="19050" lvl="0" marL="0" rtl="0" algn="l">
              <a:spcBef>
                <a:spcPts val="600"/>
              </a:spcBef>
              <a:spcAft>
                <a:spcPts val="0"/>
              </a:spcAft>
              <a:buClr>
                <a:schemeClr val="dk1"/>
              </a:buClr>
              <a:buSzPts val="1100"/>
              <a:buFont typeface="Arial"/>
              <a:buNone/>
            </a:pPr>
            <a:r>
              <a:rPr lang="en-CA" sz="2800">
                <a:solidFill>
                  <a:schemeClr val="dk1"/>
                </a:solidFill>
                <a:latin typeface="Calibri"/>
                <a:ea typeface="Calibri"/>
                <a:cs typeface="Calibri"/>
                <a:sym typeface="Calibri"/>
              </a:rPr>
              <a:t>To approve that the Sunset Lakes Owners Association will NOT be appointing an auditor to audit the 2022 financial statements</a:t>
            </a:r>
            <a:endParaRPr sz="2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2900"/>
          </a:p>
          <a:p>
            <a:pPr indent="0" lvl="0" marL="0" marR="0" rtl="0" algn="l">
              <a:lnSpc>
                <a:spcPct val="100000"/>
              </a:lnSpc>
              <a:spcBef>
                <a:spcPts val="0"/>
              </a:spcBef>
              <a:spcAft>
                <a:spcPts val="0"/>
              </a:spcAft>
              <a:buNone/>
            </a:pPr>
            <a:r>
              <a:t/>
            </a:r>
            <a:endParaRPr b="0" i="0" sz="2500" u="none" cap="none" strike="noStrike">
              <a:latin typeface="Arial"/>
              <a:ea typeface="Arial"/>
              <a:cs typeface="Arial"/>
              <a:sym typeface="Arial"/>
            </a:endParaRPr>
          </a:p>
        </p:txBody>
      </p:sp>
      <p:grpSp>
        <p:nvGrpSpPr>
          <p:cNvPr id="549" name="Google Shape;549;p82"/>
          <p:cNvGrpSpPr/>
          <p:nvPr/>
        </p:nvGrpSpPr>
        <p:grpSpPr>
          <a:xfrm>
            <a:off x="7756729" y="274846"/>
            <a:ext cx="1263877" cy="1407888"/>
            <a:chOff x="10904401" y="5751369"/>
            <a:chExt cx="1338427" cy="1407888"/>
          </a:xfrm>
        </p:grpSpPr>
        <p:pic>
          <p:nvPicPr>
            <p:cNvPr id="550" name="Google Shape;550;p82"/>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51" name="Google Shape;551;p82"/>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3"/>
          <p:cNvSpPr/>
          <p:nvPr/>
        </p:nvSpPr>
        <p:spPr>
          <a:xfrm>
            <a:off x="457113" y="274676"/>
            <a:ext cx="71955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202</a:t>
            </a:r>
            <a:r>
              <a:rPr lang="en-CA" sz="4000">
                <a:latin typeface="Calibri"/>
                <a:ea typeface="Calibri"/>
                <a:cs typeface="Calibri"/>
                <a:sym typeface="Calibri"/>
              </a:rPr>
              <a:t>3</a:t>
            </a:r>
            <a:r>
              <a:rPr b="0" i="0" lang="en-CA" sz="4000" u="none" cap="none" strike="noStrike">
                <a:solidFill>
                  <a:srgbClr val="000000"/>
                </a:solidFill>
                <a:latin typeface="Calibri"/>
                <a:ea typeface="Calibri"/>
                <a:cs typeface="Calibri"/>
                <a:sym typeface="Calibri"/>
              </a:rPr>
              <a:t> Fees due January 1st</a:t>
            </a:r>
            <a:endParaRPr b="0" i="0" sz="4000" u="none" cap="none" strike="noStrike">
              <a:latin typeface="Arial"/>
              <a:ea typeface="Arial"/>
              <a:cs typeface="Arial"/>
              <a:sym typeface="Arial"/>
            </a:endParaRPr>
          </a:p>
        </p:txBody>
      </p:sp>
      <p:sp>
        <p:nvSpPr>
          <p:cNvPr id="558" name="Google Shape;558;p83"/>
          <p:cNvSpPr/>
          <p:nvPr/>
        </p:nvSpPr>
        <p:spPr>
          <a:xfrm>
            <a:off x="592550" y="1416775"/>
            <a:ext cx="8105100" cy="50820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2100">
                <a:latin typeface="Calibri"/>
                <a:ea typeface="Calibri"/>
                <a:cs typeface="Calibri"/>
                <a:sym typeface="Calibri"/>
              </a:rPr>
              <a:t>The board is suggesting the annual fee will remain the </a:t>
            </a:r>
            <a:endParaRPr sz="2100">
              <a:latin typeface="Calibri"/>
              <a:ea typeface="Calibri"/>
              <a:cs typeface="Calibri"/>
              <a:sym typeface="Calibri"/>
            </a:endParaRPr>
          </a:p>
          <a:p>
            <a:pPr indent="0" lvl="0" marL="0" marR="0" rtl="0" algn="l">
              <a:lnSpc>
                <a:spcPct val="100000"/>
              </a:lnSpc>
              <a:spcBef>
                <a:spcPts val="0"/>
              </a:spcBef>
              <a:spcAft>
                <a:spcPts val="0"/>
              </a:spcAft>
              <a:buNone/>
            </a:pPr>
            <a:r>
              <a:rPr lang="en-CA" sz="2100">
                <a:latin typeface="Calibri"/>
                <a:ea typeface="Calibri"/>
                <a:cs typeface="Calibri"/>
                <a:sym typeface="Calibri"/>
              </a:rPr>
              <a:t>same for the 2023 year at $500.</a:t>
            </a:r>
            <a:endParaRPr sz="2100">
              <a:latin typeface="Calibri"/>
              <a:ea typeface="Calibri"/>
              <a:cs typeface="Calibri"/>
              <a:sym typeface="Calibri"/>
            </a:endParaRPr>
          </a:p>
          <a:p>
            <a:pPr indent="0" lvl="0" marL="406400" marR="0" rtl="0" algn="l">
              <a:lnSpc>
                <a:spcPct val="100000"/>
              </a:lnSpc>
              <a:spcBef>
                <a:spcPts val="0"/>
              </a:spcBef>
              <a:spcAft>
                <a:spcPts val="0"/>
              </a:spcAft>
              <a:buNone/>
            </a:pPr>
            <a:r>
              <a:t/>
            </a:r>
            <a:endParaRPr sz="2100">
              <a:latin typeface="Calibri"/>
              <a:ea typeface="Calibri"/>
              <a:cs typeface="Calibri"/>
              <a:sym typeface="Calibri"/>
            </a:endParaRPr>
          </a:p>
          <a:p>
            <a:pPr indent="0" lvl="0" marL="0" marR="0" rtl="0" algn="l">
              <a:lnSpc>
                <a:spcPct val="100000"/>
              </a:lnSpc>
              <a:spcBef>
                <a:spcPts val="0"/>
              </a:spcBef>
              <a:spcAft>
                <a:spcPts val="0"/>
              </a:spcAft>
              <a:buNone/>
            </a:pPr>
            <a:r>
              <a:rPr b="0" i="0" lang="en-CA" sz="2100" u="none" cap="none" strike="noStrike">
                <a:solidFill>
                  <a:srgbClr val="000000"/>
                </a:solidFill>
                <a:latin typeface="Calibri"/>
                <a:ea typeface="Calibri"/>
                <a:cs typeface="Calibri"/>
                <a:sym typeface="Calibri"/>
              </a:rPr>
              <a:t>A late fee of $50 will be a</a:t>
            </a:r>
            <a:r>
              <a:rPr lang="en-CA" sz="2100">
                <a:latin typeface="Calibri"/>
                <a:ea typeface="Calibri"/>
                <a:cs typeface="Calibri"/>
                <a:sym typeface="Calibri"/>
              </a:rPr>
              <a:t>ss</a:t>
            </a:r>
            <a:r>
              <a:rPr b="0" i="0" lang="en-CA" sz="2100" u="none" cap="none" strike="noStrike">
                <a:solidFill>
                  <a:srgbClr val="000000"/>
                </a:solidFill>
                <a:latin typeface="Calibri"/>
                <a:ea typeface="Calibri"/>
                <a:cs typeface="Calibri"/>
                <a:sym typeface="Calibri"/>
              </a:rPr>
              <a:t>essed for all residents that are unpaid on January 2nd and then $20 per month for the next three months.</a:t>
            </a:r>
            <a:endParaRPr b="0" i="0" sz="21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100"/>
          </a:p>
          <a:p>
            <a:pPr indent="0" lvl="0" marL="0" marR="0" rtl="0" algn="l">
              <a:lnSpc>
                <a:spcPct val="100000"/>
              </a:lnSpc>
              <a:spcBef>
                <a:spcPts val="0"/>
              </a:spcBef>
              <a:spcAft>
                <a:spcPts val="0"/>
              </a:spcAft>
              <a:buNone/>
            </a:pPr>
            <a:r>
              <a:rPr lang="en-CA" sz="2100"/>
              <a:t>Ways to pay:</a:t>
            </a:r>
            <a:endParaRPr sz="2100"/>
          </a:p>
          <a:p>
            <a:pPr indent="0" lvl="0" marL="0" marR="0" rtl="0" algn="l">
              <a:lnSpc>
                <a:spcPct val="100000"/>
              </a:lnSpc>
              <a:spcBef>
                <a:spcPts val="0"/>
              </a:spcBef>
              <a:spcAft>
                <a:spcPts val="0"/>
              </a:spcAft>
              <a:buNone/>
            </a:pPr>
            <a:r>
              <a:t/>
            </a:r>
            <a:endParaRPr sz="2100"/>
          </a:p>
          <a:p>
            <a:pPr indent="-361950" lvl="0" marL="406400" marR="0" rtl="0" algn="l">
              <a:lnSpc>
                <a:spcPct val="100000"/>
              </a:lnSpc>
              <a:spcBef>
                <a:spcPts val="0"/>
              </a:spcBef>
              <a:spcAft>
                <a:spcPts val="0"/>
              </a:spcAft>
              <a:buClr>
                <a:srgbClr val="000000"/>
              </a:buClr>
              <a:buSzPts val="2100"/>
              <a:buFont typeface="Arial"/>
              <a:buChar char="•"/>
            </a:pPr>
            <a:r>
              <a:rPr b="0" i="0" lang="en-CA" sz="2100" u="none" cap="none" strike="noStrike">
                <a:solidFill>
                  <a:srgbClr val="000000"/>
                </a:solidFill>
                <a:latin typeface="Calibri"/>
                <a:ea typeface="Calibri"/>
                <a:cs typeface="Calibri"/>
                <a:sym typeface="Calibri"/>
              </a:rPr>
              <a:t>e-</a:t>
            </a:r>
            <a:r>
              <a:rPr lang="en-CA" sz="2100">
                <a:latin typeface="Calibri"/>
                <a:ea typeface="Calibri"/>
                <a:cs typeface="Calibri"/>
                <a:sym typeface="Calibri"/>
              </a:rPr>
              <a:t>transfer</a:t>
            </a:r>
            <a:r>
              <a:rPr b="0" i="0" lang="en-CA" sz="2100" u="none" cap="none" strike="noStrike">
                <a:solidFill>
                  <a:srgbClr val="000000"/>
                </a:solidFill>
                <a:latin typeface="Calibri"/>
                <a:ea typeface="Calibri"/>
                <a:cs typeface="Calibri"/>
                <a:sym typeface="Calibri"/>
              </a:rPr>
              <a:t> with auto-deposit is available for your convenience           </a:t>
            </a:r>
            <a:endParaRPr b="0" i="0" sz="2100" u="none" cap="none" strike="noStrike">
              <a:solidFill>
                <a:srgbClr val="000000"/>
              </a:solidFill>
              <a:latin typeface="Calibri"/>
              <a:ea typeface="Calibri"/>
              <a:cs typeface="Calibri"/>
              <a:sym typeface="Calibri"/>
            </a:endParaRPr>
          </a:p>
          <a:p>
            <a:pPr indent="0" lvl="0" marL="406400" marR="0" rtl="0" algn="l">
              <a:lnSpc>
                <a:spcPct val="100000"/>
              </a:lnSpc>
              <a:spcBef>
                <a:spcPts val="0"/>
              </a:spcBef>
              <a:spcAft>
                <a:spcPts val="0"/>
              </a:spcAft>
              <a:buNone/>
            </a:pPr>
            <a:r>
              <a:rPr b="0" i="0" lang="en-CA" sz="2100" u="none" cap="none" strike="noStrike">
                <a:solidFill>
                  <a:schemeClr val="dk1"/>
                </a:solidFill>
                <a:latin typeface="Calibri"/>
                <a:ea typeface="Calibri"/>
                <a:cs typeface="Calibri"/>
                <a:sym typeface="Calibri"/>
              </a:rPr>
              <a:t>to:</a:t>
            </a:r>
            <a:r>
              <a:rPr b="0" i="0" lang="en-CA" sz="2100" u="none" cap="none" strike="noStrike">
                <a:solidFill>
                  <a:srgbClr val="FF0000"/>
                </a:solidFill>
                <a:latin typeface="Calibri"/>
                <a:ea typeface="Calibri"/>
                <a:cs typeface="Calibri"/>
                <a:sym typeface="Calibri"/>
              </a:rPr>
              <a:t> </a:t>
            </a:r>
            <a:r>
              <a:rPr lang="en-CA" sz="2100" u="sng">
                <a:solidFill>
                  <a:schemeClr val="hlink"/>
                </a:solidFill>
                <a:latin typeface="Calibri"/>
                <a:ea typeface="Calibri"/>
                <a:cs typeface="Calibri"/>
                <a:sym typeface="Calibri"/>
                <a:hlinkClick r:id="rId3"/>
              </a:rPr>
              <a:t>sloa6798</a:t>
            </a:r>
            <a:r>
              <a:rPr b="0" i="0" lang="en-CA" sz="2100" u="sng" cap="none" strike="noStrike">
                <a:solidFill>
                  <a:schemeClr val="hlink"/>
                </a:solidFill>
                <a:latin typeface="Calibri"/>
                <a:ea typeface="Calibri"/>
                <a:cs typeface="Calibri"/>
                <a:sym typeface="Calibri"/>
                <a:hlinkClick r:id="rId4"/>
              </a:rPr>
              <a:t>@</a:t>
            </a:r>
            <a:r>
              <a:rPr lang="en-CA" sz="2100" u="sng">
                <a:solidFill>
                  <a:schemeClr val="hlink"/>
                </a:solidFill>
                <a:latin typeface="Calibri"/>
                <a:ea typeface="Calibri"/>
                <a:cs typeface="Calibri"/>
                <a:sym typeface="Calibri"/>
                <a:hlinkClick r:id="rId5"/>
              </a:rPr>
              <a:t>gmail</a:t>
            </a:r>
            <a:r>
              <a:rPr b="0" i="0" lang="en-CA" sz="2100" u="sng" cap="none" strike="noStrike">
                <a:solidFill>
                  <a:schemeClr val="hlink"/>
                </a:solidFill>
                <a:latin typeface="Calibri"/>
                <a:ea typeface="Calibri"/>
                <a:cs typeface="Calibri"/>
                <a:sym typeface="Calibri"/>
                <a:hlinkClick r:id="rId6"/>
              </a:rPr>
              <a:t>.com</a:t>
            </a:r>
            <a:r>
              <a:rPr lang="en-CA" sz="2100">
                <a:solidFill>
                  <a:srgbClr val="FF0000"/>
                </a:solidFill>
                <a:latin typeface="Calibri"/>
                <a:ea typeface="Calibri"/>
                <a:cs typeface="Calibri"/>
                <a:sym typeface="Calibri"/>
              </a:rPr>
              <a:t>  - NEW E-MAIL !</a:t>
            </a:r>
            <a:endParaRPr sz="2100">
              <a:solidFill>
                <a:srgbClr val="FF0000"/>
              </a:solidFill>
              <a:latin typeface="Calibri"/>
              <a:ea typeface="Calibri"/>
              <a:cs typeface="Calibri"/>
              <a:sym typeface="Calibri"/>
            </a:endParaRPr>
          </a:p>
          <a:p>
            <a:pPr indent="0" lvl="0" marL="406400" marR="0" rtl="0" algn="l">
              <a:lnSpc>
                <a:spcPct val="100000"/>
              </a:lnSpc>
              <a:spcBef>
                <a:spcPts val="0"/>
              </a:spcBef>
              <a:spcAft>
                <a:spcPts val="0"/>
              </a:spcAft>
              <a:buNone/>
            </a:pPr>
            <a:r>
              <a:rPr lang="en-CA" sz="2100">
                <a:solidFill>
                  <a:srgbClr val="FF0000"/>
                </a:solidFill>
                <a:latin typeface="Calibri"/>
                <a:ea typeface="Calibri"/>
                <a:cs typeface="Calibri"/>
                <a:sym typeface="Calibri"/>
              </a:rPr>
              <a:t>Important: please indicate the property address in the comment field</a:t>
            </a:r>
            <a:endParaRPr sz="2100">
              <a:latin typeface="Calibri"/>
              <a:ea typeface="Calibri"/>
              <a:cs typeface="Calibri"/>
              <a:sym typeface="Calibri"/>
            </a:endParaRPr>
          </a:p>
          <a:p>
            <a:pPr indent="-361950" lvl="0" marL="406400" marR="0" rtl="0" algn="l">
              <a:lnSpc>
                <a:spcPct val="100000"/>
              </a:lnSpc>
              <a:spcBef>
                <a:spcPts val="0"/>
              </a:spcBef>
              <a:spcAft>
                <a:spcPts val="0"/>
              </a:spcAft>
              <a:buClr>
                <a:srgbClr val="000000"/>
              </a:buClr>
              <a:buSzPts val="2100"/>
              <a:buFont typeface="Arial"/>
              <a:buChar char="•"/>
            </a:pPr>
            <a:r>
              <a:rPr b="0" i="0" lang="en-CA" sz="2100" u="none" cap="none" strike="noStrike">
                <a:solidFill>
                  <a:srgbClr val="000000"/>
                </a:solidFill>
                <a:latin typeface="Calibri"/>
                <a:ea typeface="Calibri"/>
                <a:cs typeface="Calibri"/>
                <a:sym typeface="Calibri"/>
              </a:rPr>
              <a:t>Mail your cheques to: </a:t>
            </a:r>
            <a:endParaRPr b="0" i="0" sz="2100" u="none" cap="none" strike="noStrike">
              <a:solidFill>
                <a:srgbClr val="000000"/>
              </a:solidFill>
              <a:latin typeface="Calibri"/>
              <a:ea typeface="Calibri"/>
              <a:cs typeface="Calibri"/>
              <a:sym typeface="Calibri"/>
            </a:endParaRPr>
          </a:p>
          <a:p>
            <a:pPr indent="0" lvl="0" marL="406400" marR="0" rtl="0" algn="l">
              <a:lnSpc>
                <a:spcPct val="100000"/>
              </a:lnSpc>
              <a:spcBef>
                <a:spcPts val="0"/>
              </a:spcBef>
              <a:spcAft>
                <a:spcPts val="0"/>
              </a:spcAft>
              <a:buNone/>
            </a:pPr>
            <a:r>
              <a:rPr b="0" i="0" lang="en-CA" sz="2100" u="none" cap="none" strike="noStrike">
                <a:solidFill>
                  <a:srgbClr val="000000"/>
                </a:solidFill>
                <a:latin typeface="Calibri"/>
                <a:ea typeface="Calibri"/>
                <a:cs typeface="Calibri"/>
                <a:sym typeface="Calibri"/>
              </a:rPr>
              <a:t>6798 Lakes Park Drive, Greely, K4P1M6</a:t>
            </a:r>
            <a:endParaRPr b="0" i="0" sz="2100" u="none" cap="none" strike="noStrike">
              <a:solidFill>
                <a:srgbClr val="000000"/>
              </a:solidFill>
              <a:latin typeface="Calibri"/>
              <a:ea typeface="Calibri"/>
              <a:cs typeface="Calibri"/>
              <a:sym typeface="Calibri"/>
            </a:endParaRPr>
          </a:p>
          <a:p>
            <a:pPr indent="0" lvl="0" marL="406400" marR="0" rtl="0" algn="l">
              <a:lnSpc>
                <a:spcPct val="100000"/>
              </a:lnSpc>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n-CA" sz="2100">
                <a:solidFill>
                  <a:schemeClr val="dk1"/>
                </a:solidFill>
              </a:rPr>
              <a:t>Please check out our </a:t>
            </a:r>
            <a:r>
              <a:rPr lang="en-CA" sz="2100" u="sng">
                <a:solidFill>
                  <a:schemeClr val="hlink"/>
                </a:solidFill>
                <a:hlinkClick r:id="rId7"/>
              </a:rPr>
              <a:t>Maintenance Fee Payment Policy</a:t>
            </a:r>
            <a:endParaRPr sz="2100">
              <a:latin typeface="Calibri"/>
              <a:ea typeface="Calibri"/>
              <a:cs typeface="Calibri"/>
              <a:sym typeface="Calibri"/>
            </a:endParaRPr>
          </a:p>
        </p:txBody>
      </p:sp>
      <p:grpSp>
        <p:nvGrpSpPr>
          <p:cNvPr id="559" name="Google Shape;559;p83"/>
          <p:cNvGrpSpPr/>
          <p:nvPr/>
        </p:nvGrpSpPr>
        <p:grpSpPr>
          <a:xfrm>
            <a:off x="7756729" y="274846"/>
            <a:ext cx="1263877" cy="1407888"/>
            <a:chOff x="10904401" y="5751369"/>
            <a:chExt cx="1338427" cy="1407888"/>
          </a:xfrm>
        </p:grpSpPr>
        <p:pic>
          <p:nvPicPr>
            <p:cNvPr id="560" name="Google Shape;560;p83"/>
            <p:cNvPicPr preferRelativeResize="0"/>
            <p:nvPr/>
          </p:nvPicPr>
          <p:blipFill rotWithShape="1">
            <a:blip r:embed="rId8">
              <a:alphaModFix/>
            </a:blip>
            <a:srcRect b="0" l="71246" r="0" t="0"/>
            <a:stretch/>
          </p:blipFill>
          <p:spPr>
            <a:xfrm>
              <a:off x="10904401" y="5751369"/>
              <a:ext cx="1338427" cy="950388"/>
            </a:xfrm>
            <a:prstGeom prst="rect">
              <a:avLst/>
            </a:prstGeom>
            <a:noFill/>
            <a:ln>
              <a:noFill/>
            </a:ln>
          </p:spPr>
        </p:pic>
        <p:sp>
          <p:nvSpPr>
            <p:cNvPr id="561" name="Google Shape;561;p83"/>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4"/>
          <p:cNvSpPr/>
          <p:nvPr/>
        </p:nvSpPr>
        <p:spPr>
          <a:xfrm>
            <a:off x="457102" y="274675"/>
            <a:ext cx="66498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Reserves</a:t>
            </a:r>
            <a:endParaRPr b="0" i="0" sz="4000" u="none" cap="none" strike="noStrike">
              <a:latin typeface="Arial"/>
              <a:ea typeface="Arial"/>
              <a:cs typeface="Arial"/>
              <a:sym typeface="Arial"/>
            </a:endParaRPr>
          </a:p>
        </p:txBody>
      </p:sp>
      <p:sp>
        <p:nvSpPr>
          <p:cNvPr id="568" name="Google Shape;568;p84"/>
          <p:cNvSpPr/>
          <p:nvPr/>
        </p:nvSpPr>
        <p:spPr>
          <a:xfrm>
            <a:off x="894600" y="2055020"/>
            <a:ext cx="7498800" cy="2374200"/>
          </a:xfrm>
          <a:prstGeom prst="rect">
            <a:avLst/>
          </a:prstGeom>
          <a:noFill/>
          <a:ln>
            <a:noFill/>
          </a:ln>
        </p:spPr>
        <p:txBody>
          <a:bodyPr anchorCtr="0" anchor="t" bIns="40500" lIns="81050" spcFirstLastPara="1" rIns="81050" wrap="square" tIns="40500">
            <a:noAutofit/>
          </a:bodyPr>
          <a:lstStyle/>
          <a:p>
            <a:pPr indent="-400050" lvl="0" marL="406400" marR="0" rtl="0" algn="l">
              <a:lnSpc>
                <a:spcPct val="100000"/>
              </a:lnSpc>
              <a:spcBef>
                <a:spcPts val="0"/>
              </a:spcBef>
              <a:spcAft>
                <a:spcPts val="0"/>
              </a:spcAft>
              <a:buClr>
                <a:srgbClr val="000000"/>
              </a:buClr>
              <a:buSzPts val="2700"/>
              <a:buFont typeface="Arial"/>
              <a:buChar char="•"/>
            </a:pPr>
            <a:r>
              <a:rPr b="0" i="0" lang="en-CA" sz="2700" u="none" cap="none" strike="noStrike">
                <a:solidFill>
                  <a:srgbClr val="000000"/>
                </a:solidFill>
                <a:latin typeface="Calibri"/>
                <a:ea typeface="Calibri"/>
                <a:cs typeface="Calibri"/>
                <a:sym typeface="Calibri"/>
              </a:rPr>
              <a:t>We contribute 10% of total </a:t>
            </a:r>
            <a:r>
              <a:rPr lang="en-CA" sz="2700">
                <a:latin typeface="Calibri"/>
                <a:ea typeface="Calibri"/>
                <a:cs typeface="Calibri"/>
                <a:sym typeface="Calibri"/>
              </a:rPr>
              <a:t>annual fees</a:t>
            </a:r>
            <a:r>
              <a:rPr b="0" i="0" lang="en-CA" sz="2700" u="none" cap="none" strike="noStrike">
                <a:solidFill>
                  <a:srgbClr val="000000"/>
                </a:solidFill>
                <a:latin typeface="Calibri"/>
                <a:ea typeface="Calibri"/>
                <a:cs typeface="Calibri"/>
                <a:sym typeface="Calibri"/>
              </a:rPr>
              <a:t> to the </a:t>
            </a:r>
            <a:r>
              <a:rPr b="0" i="0" lang="en-CA" sz="2700" u="none" cap="none" strike="noStrike">
                <a:solidFill>
                  <a:srgbClr val="000000"/>
                </a:solidFill>
                <a:latin typeface="Calibri"/>
                <a:ea typeface="Calibri"/>
                <a:cs typeface="Calibri"/>
                <a:sym typeface="Calibri"/>
              </a:rPr>
              <a:t>r</a:t>
            </a:r>
            <a:r>
              <a:rPr b="0" i="0" lang="en-CA" sz="2700" u="none" cap="none" strike="noStrike">
                <a:solidFill>
                  <a:srgbClr val="000000"/>
                </a:solidFill>
                <a:latin typeface="Calibri"/>
                <a:ea typeface="Calibri"/>
                <a:cs typeface="Calibri"/>
                <a:sym typeface="Calibri"/>
              </a:rPr>
              <a:t>eserve </a:t>
            </a:r>
            <a:r>
              <a:rPr b="0" i="0" lang="en-CA" sz="2700" u="none" cap="none" strike="noStrike">
                <a:solidFill>
                  <a:srgbClr val="000000"/>
                </a:solidFill>
                <a:latin typeface="Calibri"/>
                <a:ea typeface="Calibri"/>
                <a:cs typeface="Calibri"/>
                <a:sym typeface="Calibri"/>
              </a:rPr>
              <a:t>f</a:t>
            </a:r>
            <a:r>
              <a:rPr b="0" i="0" lang="en-CA" sz="2700" u="none" cap="none" strike="noStrike">
                <a:solidFill>
                  <a:srgbClr val="000000"/>
                </a:solidFill>
                <a:latin typeface="Calibri"/>
                <a:ea typeface="Calibri"/>
                <a:cs typeface="Calibri"/>
                <a:sym typeface="Calibri"/>
              </a:rPr>
              <a:t>und each year.</a:t>
            </a:r>
            <a:endParaRPr b="0" i="0" sz="27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2700" u="none" cap="none" strike="noStrike">
              <a:latin typeface="Arial"/>
              <a:ea typeface="Arial"/>
              <a:cs typeface="Arial"/>
              <a:sym typeface="Arial"/>
            </a:endParaRPr>
          </a:p>
          <a:p>
            <a:pPr indent="-400050" lvl="0" marL="406400" marR="0" rtl="0" algn="l">
              <a:lnSpc>
                <a:spcPct val="100000"/>
              </a:lnSpc>
              <a:spcBef>
                <a:spcPts val="0"/>
              </a:spcBef>
              <a:spcAft>
                <a:spcPts val="0"/>
              </a:spcAft>
              <a:buClr>
                <a:srgbClr val="000000"/>
              </a:buClr>
              <a:buSzPts val="2700"/>
              <a:buFont typeface="Arial"/>
              <a:buChar char="•"/>
            </a:pPr>
            <a:r>
              <a:rPr b="0" i="0" lang="en-CA" sz="2700" u="none" cap="none" strike="noStrike">
                <a:solidFill>
                  <a:srgbClr val="000000"/>
                </a:solidFill>
                <a:latin typeface="Calibri"/>
                <a:ea typeface="Calibri"/>
                <a:cs typeface="Calibri"/>
                <a:sym typeface="Calibri"/>
              </a:rPr>
              <a:t>At the end of 20</a:t>
            </a:r>
            <a:r>
              <a:rPr lang="en-CA" sz="2700">
                <a:latin typeface="Calibri"/>
                <a:ea typeface="Calibri"/>
                <a:cs typeface="Calibri"/>
                <a:sym typeface="Calibri"/>
              </a:rPr>
              <a:t>22</a:t>
            </a:r>
            <a:r>
              <a:rPr b="0" i="0" lang="en-CA" sz="2700" u="none" cap="none" strike="noStrike">
                <a:solidFill>
                  <a:srgbClr val="000000"/>
                </a:solidFill>
                <a:latin typeface="Calibri"/>
                <a:ea typeface="Calibri"/>
                <a:cs typeface="Calibri"/>
                <a:sym typeface="Calibri"/>
              </a:rPr>
              <a:t>, the reserve fund will be approximately $135,000.  	</a:t>
            </a:r>
            <a:endParaRPr b="0" i="0" sz="2700" u="none" cap="none" strike="noStrike">
              <a:latin typeface="Arial"/>
              <a:ea typeface="Arial"/>
              <a:cs typeface="Arial"/>
              <a:sym typeface="Arial"/>
            </a:endParaRPr>
          </a:p>
        </p:txBody>
      </p:sp>
      <p:grpSp>
        <p:nvGrpSpPr>
          <p:cNvPr id="569" name="Google Shape;569;p84"/>
          <p:cNvGrpSpPr/>
          <p:nvPr/>
        </p:nvGrpSpPr>
        <p:grpSpPr>
          <a:xfrm>
            <a:off x="7756729" y="274846"/>
            <a:ext cx="1263877" cy="1407888"/>
            <a:chOff x="10904401" y="5751369"/>
            <a:chExt cx="1338427" cy="1407888"/>
          </a:xfrm>
        </p:grpSpPr>
        <p:pic>
          <p:nvPicPr>
            <p:cNvPr id="570" name="Google Shape;570;p84"/>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71" name="Google Shape;571;p84"/>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5"/>
          <p:cNvSpPr/>
          <p:nvPr/>
        </p:nvSpPr>
        <p:spPr>
          <a:xfrm>
            <a:off x="349325" y="0"/>
            <a:ext cx="7132500" cy="7872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202</a:t>
            </a:r>
            <a:r>
              <a:rPr lang="en-CA" sz="4000">
                <a:latin typeface="Calibri"/>
                <a:ea typeface="Calibri"/>
                <a:cs typeface="Calibri"/>
                <a:sym typeface="Calibri"/>
              </a:rPr>
              <a:t>3</a:t>
            </a:r>
            <a:r>
              <a:rPr b="0" i="0" lang="en-CA" sz="4000" u="none" cap="none" strike="noStrike">
                <a:solidFill>
                  <a:srgbClr val="000000"/>
                </a:solidFill>
                <a:latin typeface="Calibri"/>
                <a:ea typeface="Calibri"/>
                <a:cs typeface="Calibri"/>
                <a:sym typeface="Calibri"/>
              </a:rPr>
              <a:t> Budget Proposal</a:t>
            </a:r>
            <a:endParaRPr b="0" i="0" sz="4000" u="none" cap="none" strike="noStrike">
              <a:latin typeface="Arial"/>
              <a:ea typeface="Arial"/>
              <a:cs typeface="Arial"/>
              <a:sym typeface="Arial"/>
            </a:endParaRPr>
          </a:p>
        </p:txBody>
      </p:sp>
      <p:grpSp>
        <p:nvGrpSpPr>
          <p:cNvPr id="578" name="Google Shape;578;p85"/>
          <p:cNvGrpSpPr/>
          <p:nvPr/>
        </p:nvGrpSpPr>
        <p:grpSpPr>
          <a:xfrm>
            <a:off x="7756729" y="274846"/>
            <a:ext cx="1263877" cy="1407888"/>
            <a:chOff x="10904401" y="5751369"/>
            <a:chExt cx="1338427" cy="1407888"/>
          </a:xfrm>
        </p:grpSpPr>
        <p:pic>
          <p:nvPicPr>
            <p:cNvPr id="579" name="Google Shape;579;p85"/>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80" name="Google Shape;580;p85"/>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graphicFrame>
        <p:nvGraphicFramePr>
          <p:cNvPr id="581" name="Google Shape;581;p85"/>
          <p:cNvGraphicFramePr/>
          <p:nvPr/>
        </p:nvGraphicFramePr>
        <p:xfrm>
          <a:off x="506572" y="1032244"/>
          <a:ext cx="3000000" cy="3000000"/>
        </p:xfrm>
        <a:graphic>
          <a:graphicData uri="http://schemas.openxmlformats.org/drawingml/2006/table">
            <a:tbl>
              <a:tblPr>
                <a:noFill/>
                <a:tableStyleId>{3FE2BEC0-43A5-4602-83DB-82F4E66CC68E}</a:tableStyleId>
              </a:tblPr>
              <a:tblGrid>
                <a:gridCol w="4221600"/>
                <a:gridCol w="1570975"/>
                <a:gridCol w="1669175"/>
              </a:tblGrid>
              <a:tr h="296450">
                <a:tc>
                  <a:txBody>
                    <a:bodyPr/>
                    <a:lstStyle/>
                    <a:p>
                      <a:pPr indent="0" lvl="0" marL="0" marR="0" rtl="0" algn="l">
                        <a:spcBef>
                          <a:spcPts val="0"/>
                        </a:spcBef>
                        <a:spcAft>
                          <a:spcPts val="0"/>
                        </a:spcAft>
                        <a:buNone/>
                      </a:pPr>
                      <a:r>
                        <a:t/>
                      </a:r>
                      <a:endParaRPr sz="18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600" u="none" cap="none" strike="noStrike"/>
                        <a:t>Budget 202</a:t>
                      </a:r>
                      <a:r>
                        <a:rPr b="1" lang="en-CA" sz="1600"/>
                        <a:t>2</a:t>
                      </a:r>
                      <a:endParaRPr b="1"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600" u="none" cap="none" strike="noStrike"/>
                        <a:t>Budget 202</a:t>
                      </a:r>
                      <a:r>
                        <a:rPr b="1" lang="en-CA" sz="1600"/>
                        <a:t>3</a:t>
                      </a:r>
                      <a:endParaRPr b="1"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t/>
                      </a:r>
                      <a:endParaRPr b="1"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t/>
                      </a:r>
                      <a:endParaRPr b="1"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t/>
                      </a:r>
                      <a:endParaRPr b="1"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b="1" lang="en-CA" sz="1600" u="none" cap="none" strike="noStrike"/>
                        <a:t>Income</a:t>
                      </a:r>
                      <a:endParaRPr/>
                    </a:p>
                  </a:txBody>
                  <a:tcPr marT="0" marB="0" marR="0" marL="0" anchor="b">
                    <a:solidFill>
                      <a:srgbClr val="E8ECF4"/>
                    </a:solidFill>
                  </a:tcPr>
                </a:tc>
                <a:tc>
                  <a:txBody>
                    <a:bodyPr/>
                    <a:lstStyle/>
                    <a:p>
                      <a:pPr indent="0" lvl="0" marL="0" marR="0" rtl="0" algn="ctr">
                        <a:spcBef>
                          <a:spcPts val="0"/>
                        </a:spcBef>
                        <a:spcAft>
                          <a:spcPts val="0"/>
                        </a:spcAft>
                        <a:buNone/>
                      </a:pPr>
                      <a:r>
                        <a:rPr b="1" lang="en-CA" sz="1600"/>
                        <a:t>73</a:t>
                      </a:r>
                      <a:r>
                        <a:rPr b="1" lang="en-CA" sz="1600" u="none" cap="none" strike="noStrike"/>
                        <a:t>,</a:t>
                      </a:r>
                      <a:r>
                        <a:rPr b="1" lang="en-CA" sz="1600"/>
                        <a:t>5</a:t>
                      </a:r>
                      <a:r>
                        <a:rPr b="1" lang="en-CA" sz="1600" u="none" cap="none" strike="noStrike"/>
                        <a:t>00</a:t>
                      </a:r>
                      <a:endParaRPr b="1" sz="1600" u="none" cap="none" strike="noStrike"/>
                    </a:p>
                  </a:txBody>
                  <a:tcPr marT="0" marB="0" marR="0" marL="0" anchor="b">
                    <a:lnB cap="flat" cmpd="sng" w="12700">
                      <a:solidFill>
                        <a:srgbClr val="000000"/>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a:t>73</a:t>
                      </a:r>
                      <a:r>
                        <a:rPr b="1" lang="en-CA" sz="1600" u="none" cap="none" strike="noStrike"/>
                        <a:t>,</a:t>
                      </a:r>
                      <a:r>
                        <a:rPr b="1" lang="en-CA" sz="1600"/>
                        <a:t>0</a:t>
                      </a:r>
                      <a:r>
                        <a:rPr b="1" lang="en-CA" sz="1600" u="none" cap="none" strike="noStrike"/>
                        <a:t>00</a:t>
                      </a:r>
                      <a:endParaRPr b="1" sz="1600" u="none" cap="none" strike="noStrike"/>
                    </a:p>
                  </a:txBody>
                  <a:tcPr marT="0" marB="0" marR="0" marL="0" anchor="b">
                    <a:lnB cap="flat" cmpd="sng" w="12700">
                      <a:solidFill>
                        <a:srgbClr val="000000"/>
                      </a:solidFill>
                      <a:prstDash val="solid"/>
                      <a:round/>
                      <a:headEnd len="sm" w="sm" type="none"/>
                      <a:tailEnd len="sm" w="sm" type="none"/>
                    </a:lnB>
                    <a:solidFill>
                      <a:srgbClr val="E8ECF4"/>
                    </a:solidFill>
                  </a:tcPr>
                </a:tc>
              </a:tr>
              <a:tr h="307325">
                <a:tc>
                  <a:txBody>
                    <a:bodyPr/>
                    <a:lstStyle/>
                    <a:p>
                      <a:pPr indent="0" lvl="0" marL="0" marR="0" rtl="0" algn="l">
                        <a:spcBef>
                          <a:spcPts val="0"/>
                        </a:spcBef>
                        <a:spcAft>
                          <a:spcPts val="0"/>
                        </a:spcAft>
                        <a:buNone/>
                      </a:pPr>
                      <a:r>
                        <a:rPr b="1" lang="en-CA" sz="1600" u="none" cap="none" strike="noStrike"/>
                        <a:t>Operating Expenses</a:t>
                      </a:r>
                      <a:endParaRPr/>
                    </a:p>
                  </a:txBody>
                  <a:tcPr marT="0" marB="0" marR="0" marL="0" anchor="b">
                    <a:solidFill>
                      <a:srgbClr val="E8ECF4"/>
                    </a:solidFill>
                  </a:tcPr>
                </a:tc>
                <a:tc>
                  <a:txBody>
                    <a:bodyPr/>
                    <a:lstStyle/>
                    <a:p>
                      <a:pPr indent="0" lvl="0" marL="0" marR="0" rtl="0" algn="ctr">
                        <a:spcBef>
                          <a:spcPts val="0"/>
                        </a:spcBef>
                        <a:spcAft>
                          <a:spcPts val="0"/>
                        </a:spcAft>
                        <a:buNone/>
                      </a:pPr>
                      <a:r>
                        <a:t/>
                      </a:r>
                      <a:endParaRPr sz="1800" u="none" cap="none" strike="noStrike"/>
                    </a:p>
                  </a:txBody>
                  <a:tcPr marT="0" marB="0" marR="0" marL="0" anchor="b">
                    <a:lnT cap="flat" cmpd="sng" w="12700">
                      <a:solidFill>
                        <a:srgbClr val="000000"/>
                      </a:solidFill>
                      <a:prstDash val="solid"/>
                      <a:round/>
                      <a:headEnd len="sm" w="sm" type="none"/>
                      <a:tailEnd len="sm" w="sm" type="none"/>
                    </a:lnT>
                    <a:solidFill>
                      <a:srgbClr val="E8ECF4"/>
                    </a:solidFill>
                  </a:tcPr>
                </a:tc>
                <a:tc>
                  <a:txBody>
                    <a:bodyPr/>
                    <a:lstStyle/>
                    <a:p>
                      <a:pPr indent="0" lvl="0" marL="0" marR="0" rtl="0" algn="ctr">
                        <a:spcBef>
                          <a:spcPts val="0"/>
                        </a:spcBef>
                        <a:spcAft>
                          <a:spcPts val="0"/>
                        </a:spcAft>
                        <a:buNone/>
                      </a:pPr>
                      <a:r>
                        <a:t/>
                      </a:r>
                      <a:endParaRPr sz="1800" u="none" cap="none" strike="noStrike"/>
                    </a:p>
                  </a:txBody>
                  <a:tcPr marT="0" marB="0" marR="0" marL="0" anchor="b">
                    <a:lnT cap="flat" cmpd="sng" w="12700">
                      <a:solidFill>
                        <a:srgbClr val="000000"/>
                      </a:solidFill>
                      <a:prstDash val="solid"/>
                      <a:round/>
                      <a:headEnd len="sm" w="sm" type="none"/>
                      <a:tailEnd len="sm" w="sm" type="none"/>
                    </a:lnT>
                    <a:solidFill>
                      <a:srgbClr val="E8ECF4"/>
                    </a:solidFill>
                  </a:tcPr>
                </a:tc>
              </a:tr>
              <a:tr h="297700">
                <a:tc>
                  <a:txBody>
                    <a:bodyPr/>
                    <a:lstStyle/>
                    <a:p>
                      <a:pPr indent="0" lvl="0" marL="0" marR="0" rtl="0" algn="l">
                        <a:spcBef>
                          <a:spcPts val="0"/>
                        </a:spcBef>
                        <a:spcAft>
                          <a:spcPts val="0"/>
                        </a:spcAft>
                        <a:buNone/>
                      </a:pPr>
                      <a:r>
                        <a:rPr lang="en-CA" sz="1600" u="none" cap="none" strike="noStrike"/>
                        <a:t>Administration and General</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a:t>9</a:t>
                      </a:r>
                      <a:r>
                        <a:rPr lang="en-CA" sz="1600" u="none" cap="none" strike="noStrike"/>
                        <a:t>,</a:t>
                      </a:r>
                      <a:r>
                        <a:rPr lang="en-CA" sz="1600"/>
                        <a:t>1</a:t>
                      </a:r>
                      <a:r>
                        <a:rPr lang="en-CA" sz="1600" u="none" cap="none" strike="noStrike"/>
                        <a:t>00</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a:t>11</a:t>
                      </a:r>
                      <a:r>
                        <a:rPr lang="en-CA" sz="1600" u="none" cap="none" strike="noStrike"/>
                        <a:t>,</a:t>
                      </a:r>
                      <a:r>
                        <a:rPr lang="en-CA" sz="1600"/>
                        <a:t>65</a:t>
                      </a:r>
                      <a:r>
                        <a:rPr lang="en-CA" sz="1600" u="none" cap="none" strike="noStrike"/>
                        <a:t>0</a:t>
                      </a:r>
                      <a:endParaRPr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lang="en-CA" sz="1600" u="none" cap="none" strike="noStrike"/>
                        <a:t>Gardens and Landscape</a:t>
                      </a:r>
                      <a:endParaRPr/>
                    </a:p>
                  </a:txBody>
                  <a:tcPr marT="0" marB="0" marR="0" marL="0" anchor="b">
                    <a:solidFill>
                      <a:srgbClr val="E8ECF4"/>
                    </a:solidFill>
                  </a:tcPr>
                </a:tc>
                <a:tc>
                  <a:txBody>
                    <a:bodyPr/>
                    <a:lstStyle/>
                    <a:p>
                      <a:pPr indent="0" lvl="0" marL="0" marR="0" rtl="0" algn="ctr">
                        <a:spcBef>
                          <a:spcPts val="0"/>
                        </a:spcBef>
                        <a:spcAft>
                          <a:spcPts val="0"/>
                        </a:spcAft>
                        <a:buNone/>
                      </a:pPr>
                      <a:r>
                        <a:rPr lang="en-CA" sz="1600" u="none" cap="none" strike="noStrike"/>
                        <a:t>1</a:t>
                      </a:r>
                      <a:r>
                        <a:rPr lang="en-CA" sz="1600"/>
                        <a:t>0</a:t>
                      </a:r>
                      <a:r>
                        <a:rPr lang="en-CA" sz="1600" u="none" cap="none" strike="noStrike"/>
                        <a:t>,800</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a:t> 9</a:t>
                      </a:r>
                      <a:r>
                        <a:rPr lang="en-CA" sz="1600" u="none" cap="none" strike="noStrike"/>
                        <a:t>,</a:t>
                      </a:r>
                      <a:r>
                        <a:rPr lang="en-CA" sz="1600"/>
                        <a:t>3</a:t>
                      </a:r>
                      <a:r>
                        <a:rPr lang="en-CA" sz="1600" u="none" cap="none" strike="noStrike"/>
                        <a:t>00</a:t>
                      </a:r>
                      <a:endParaRPr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lang="en-CA" sz="1600" u="none" cap="none" strike="noStrike"/>
                        <a:t>Pool Operations</a:t>
                      </a:r>
                      <a:endParaRPr/>
                    </a:p>
                  </a:txBody>
                  <a:tcPr marT="0" marB="0" marR="0" marL="0" anchor="b">
                    <a:solidFill>
                      <a:srgbClr val="E8ECF4"/>
                    </a:solidFill>
                  </a:tcPr>
                </a:tc>
                <a:tc>
                  <a:txBody>
                    <a:bodyPr/>
                    <a:lstStyle/>
                    <a:p>
                      <a:pPr indent="0" lvl="0" marL="0" marR="0" rtl="0" algn="ctr">
                        <a:spcBef>
                          <a:spcPts val="0"/>
                        </a:spcBef>
                        <a:spcAft>
                          <a:spcPts val="0"/>
                        </a:spcAft>
                        <a:buNone/>
                      </a:pPr>
                      <a:r>
                        <a:rPr lang="en-CA" sz="1600"/>
                        <a:t>18</a:t>
                      </a:r>
                      <a:r>
                        <a:rPr lang="en-CA" sz="1600" u="none" cap="none" strike="noStrike"/>
                        <a:t>,</a:t>
                      </a:r>
                      <a:r>
                        <a:rPr lang="en-CA" sz="1600"/>
                        <a:t>000</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a:t>18</a:t>
                      </a:r>
                      <a:r>
                        <a:rPr lang="en-CA" sz="1600" u="none" cap="none" strike="noStrike"/>
                        <a:t>,</a:t>
                      </a:r>
                      <a:r>
                        <a:rPr lang="en-CA" sz="1600"/>
                        <a:t>50</a:t>
                      </a:r>
                      <a:r>
                        <a:rPr lang="en-CA" sz="1600" u="none" cap="none" strike="noStrike"/>
                        <a:t>0</a:t>
                      </a:r>
                      <a:endParaRPr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lang="en-CA" sz="1600" u="none" cap="none" strike="noStrike"/>
                        <a:t>Lake Operations</a:t>
                      </a:r>
                      <a:endParaRPr/>
                    </a:p>
                  </a:txBody>
                  <a:tcPr marT="0" marB="0" marR="0" marL="0" anchor="b">
                    <a:solidFill>
                      <a:srgbClr val="E8ECF4"/>
                    </a:solidFill>
                  </a:tcPr>
                </a:tc>
                <a:tc>
                  <a:txBody>
                    <a:bodyPr/>
                    <a:lstStyle/>
                    <a:p>
                      <a:pPr indent="0" lvl="0" marL="0" marR="0" rtl="0" algn="ctr">
                        <a:spcBef>
                          <a:spcPts val="0"/>
                        </a:spcBef>
                        <a:spcAft>
                          <a:spcPts val="0"/>
                        </a:spcAft>
                        <a:buNone/>
                      </a:pPr>
                      <a:r>
                        <a:rPr lang="en-CA" sz="1600" u="none" cap="none" strike="noStrike"/>
                        <a:t>1</a:t>
                      </a:r>
                      <a:r>
                        <a:rPr lang="en-CA" sz="1600"/>
                        <a:t>2</a:t>
                      </a:r>
                      <a:r>
                        <a:rPr lang="en-CA" sz="1600" u="none" cap="none" strike="noStrike"/>
                        <a:t>,</a:t>
                      </a:r>
                      <a:r>
                        <a:rPr lang="en-CA" sz="1600"/>
                        <a:t>0</a:t>
                      </a:r>
                      <a:r>
                        <a:rPr lang="en-CA" sz="1600" u="none" cap="none" strike="noStrike"/>
                        <a:t>00</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u="none" cap="none" strike="noStrike"/>
                        <a:t>12,000</a:t>
                      </a:r>
                      <a:endParaRPr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lang="en-CA" sz="1600" u="none" cap="none" strike="noStrike"/>
                        <a:t>Community Events</a:t>
                      </a:r>
                      <a:endParaRPr/>
                    </a:p>
                  </a:txBody>
                  <a:tcPr marT="0" marB="0" marR="0" marL="0" anchor="b">
                    <a:solidFill>
                      <a:srgbClr val="E8ECF4"/>
                    </a:solidFill>
                  </a:tcPr>
                </a:tc>
                <a:tc>
                  <a:txBody>
                    <a:bodyPr/>
                    <a:lstStyle/>
                    <a:p>
                      <a:pPr indent="0" lvl="0" marL="0" marR="0" rtl="0" algn="ctr">
                        <a:spcBef>
                          <a:spcPts val="0"/>
                        </a:spcBef>
                        <a:spcAft>
                          <a:spcPts val="0"/>
                        </a:spcAft>
                        <a:buNone/>
                      </a:pPr>
                      <a:r>
                        <a:rPr lang="en-CA" sz="1600"/>
                        <a:t>1</a:t>
                      </a:r>
                      <a:r>
                        <a:rPr lang="en-CA" sz="1600" u="none" cap="none" strike="noStrike"/>
                        <a:t>,</a:t>
                      </a:r>
                      <a:r>
                        <a:rPr lang="en-CA" sz="1600"/>
                        <a:t>5</a:t>
                      </a:r>
                      <a:r>
                        <a:rPr lang="en-CA" sz="1600" u="none" cap="none" strike="noStrike"/>
                        <a:t>00</a:t>
                      </a:r>
                      <a:endParaRPr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lang="en-CA" sz="1600"/>
                        <a:t>2</a:t>
                      </a:r>
                      <a:r>
                        <a:rPr lang="en-CA" sz="1600" u="none" cap="none" strike="noStrike"/>
                        <a:t>,</a:t>
                      </a:r>
                      <a:r>
                        <a:rPr lang="en-CA" sz="1600"/>
                        <a:t>0</a:t>
                      </a:r>
                      <a:r>
                        <a:rPr lang="en-CA" sz="1600" u="none" cap="none" strike="noStrike"/>
                        <a:t>00</a:t>
                      </a:r>
                      <a:endParaRPr sz="1600" u="none" cap="none" strike="noStrike"/>
                    </a:p>
                  </a:txBody>
                  <a:tcPr marT="0" marB="0" marR="0" marL="0" anchor="b">
                    <a:solidFill>
                      <a:srgbClr val="E8ECF4"/>
                    </a:solidFill>
                  </a:tcPr>
                </a:tc>
              </a:tr>
              <a:tr h="290425">
                <a:tc>
                  <a:txBody>
                    <a:bodyPr/>
                    <a:lstStyle/>
                    <a:p>
                      <a:pPr indent="0" lvl="0" marL="0" marR="0" rtl="0" algn="l">
                        <a:spcBef>
                          <a:spcPts val="0"/>
                        </a:spcBef>
                        <a:spcAft>
                          <a:spcPts val="0"/>
                        </a:spcAft>
                        <a:buNone/>
                      </a:pPr>
                      <a:r>
                        <a:rPr lang="en-CA" sz="1600" u="none" cap="none" strike="noStrike"/>
                        <a:t>Repairs and Maintenance</a:t>
                      </a:r>
                      <a:endParaRPr/>
                    </a:p>
                  </a:txBody>
                  <a:tcPr marT="0" marB="0" marR="0" marL="0" anchor="b">
                    <a:solidFill>
                      <a:srgbClr val="E8ECF4"/>
                    </a:solidFill>
                  </a:tcPr>
                </a:tc>
                <a:tc>
                  <a:txBody>
                    <a:bodyPr/>
                    <a:lstStyle/>
                    <a:p>
                      <a:pPr indent="0" lvl="0" marL="0" marR="0" rtl="0" algn="ctr">
                        <a:spcBef>
                          <a:spcPts val="0"/>
                        </a:spcBef>
                        <a:spcAft>
                          <a:spcPts val="0"/>
                        </a:spcAft>
                        <a:buNone/>
                      </a:pPr>
                      <a:r>
                        <a:rPr lang="en-CA" sz="1600"/>
                        <a:t>5</a:t>
                      </a:r>
                      <a:r>
                        <a:rPr lang="en-CA" sz="1600" u="none" cap="none" strike="noStrike"/>
                        <a:t>,000</a:t>
                      </a:r>
                      <a:endParaRPr/>
                    </a:p>
                  </a:txBody>
                  <a:tcPr marT="0" marB="0" marR="0" marL="0" anchor="b">
                    <a:lnB cap="flat" cmpd="sng" w="9525">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lang="en-CA" sz="1600"/>
                        <a:t>4</a:t>
                      </a:r>
                      <a:r>
                        <a:rPr lang="en-CA" sz="1600" u="none" cap="none" strike="noStrike"/>
                        <a:t>,000</a:t>
                      </a:r>
                      <a:endParaRPr/>
                    </a:p>
                  </a:txBody>
                  <a:tcPr marT="0" marB="0" marR="0" marL="0" anchor="b">
                    <a:lnB cap="flat" cmpd="sng" w="9525">
                      <a:solidFill>
                        <a:srgbClr val="000000">
                          <a:alpha val="0"/>
                        </a:srgbClr>
                      </a:solidFill>
                      <a:prstDash val="solid"/>
                      <a:round/>
                      <a:headEnd len="sm" w="sm" type="none"/>
                      <a:tailEnd len="sm" w="sm" type="none"/>
                    </a:lnB>
                    <a:solidFill>
                      <a:srgbClr val="E8ECF4"/>
                    </a:solidFill>
                  </a:tcPr>
                </a:tc>
              </a:tr>
              <a:tr h="306400">
                <a:tc>
                  <a:txBody>
                    <a:bodyPr/>
                    <a:lstStyle/>
                    <a:p>
                      <a:pPr indent="0" lvl="0" marL="0" marR="0" rtl="0" algn="l">
                        <a:spcBef>
                          <a:spcPts val="0"/>
                        </a:spcBef>
                        <a:spcAft>
                          <a:spcPts val="0"/>
                        </a:spcAft>
                        <a:buNone/>
                      </a:pPr>
                      <a:r>
                        <a:rPr lang="en-CA" sz="1600" u="none" cap="none" strike="noStrike"/>
                        <a:t>Tennis Courts/Basket</a:t>
                      </a:r>
                      <a:r>
                        <a:rPr lang="en-CA" sz="1600"/>
                        <a:t>ball court</a:t>
                      </a:r>
                      <a:endParaRPr sz="16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lang="en-CA" sz="1600"/>
                        <a:t>2,000</a:t>
                      </a:r>
                      <a:endParaRPr b="0"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lang="en-CA" sz="1600"/>
                        <a:t>2</a:t>
                      </a:r>
                      <a:r>
                        <a:rPr b="0" lang="en-CA" sz="1600" u="none" cap="none" strike="noStrike"/>
                        <a:t>,000</a:t>
                      </a:r>
                      <a:endParaRPr b="0"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306400">
                <a:tc>
                  <a:txBody>
                    <a:bodyPr/>
                    <a:lstStyle/>
                    <a:p>
                      <a:pPr indent="0" lvl="0" marL="0" marR="0" rtl="0" algn="l">
                        <a:spcBef>
                          <a:spcPts val="0"/>
                        </a:spcBef>
                        <a:spcAft>
                          <a:spcPts val="0"/>
                        </a:spcAft>
                        <a:buNone/>
                      </a:pPr>
                      <a:r>
                        <a:rPr lang="en-CA" sz="1600" u="none" cap="none" strike="noStrike"/>
                        <a:t>Walking Trail/Path Maintenance</a:t>
                      </a:r>
                      <a:endParaRPr sz="16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lnSpc>
                          <a:spcPct val="100000"/>
                        </a:lnSpc>
                        <a:spcBef>
                          <a:spcPts val="0"/>
                        </a:spcBef>
                        <a:spcAft>
                          <a:spcPts val="0"/>
                        </a:spcAft>
                        <a:buClr>
                          <a:srgbClr val="000000"/>
                        </a:buClr>
                        <a:buSzPts val="1600"/>
                        <a:buFont typeface="Calibri"/>
                        <a:buNone/>
                      </a:pPr>
                      <a:r>
                        <a:rPr lang="en-CA" sz="1600" u="sng"/>
                        <a:t>2</a:t>
                      </a:r>
                      <a:r>
                        <a:rPr b="0" lang="en-CA" sz="1600" u="sng" cap="none" strike="noStrike"/>
                        <a:t>,000</a:t>
                      </a:r>
                      <a:endParaRPr u="sng"/>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lnSpc>
                          <a:spcPct val="100000"/>
                        </a:lnSpc>
                        <a:spcBef>
                          <a:spcPts val="0"/>
                        </a:spcBef>
                        <a:spcAft>
                          <a:spcPts val="0"/>
                        </a:spcAft>
                        <a:buClr>
                          <a:srgbClr val="000000"/>
                        </a:buClr>
                        <a:buSzPts val="1600"/>
                        <a:buFont typeface="Calibri"/>
                        <a:buNone/>
                      </a:pPr>
                      <a:r>
                        <a:rPr lang="en-CA" sz="1600" u="sng"/>
                        <a:t>2</a:t>
                      </a:r>
                      <a:r>
                        <a:rPr b="0" lang="en-CA" sz="1600" u="sng" cap="none" strike="noStrike"/>
                        <a:t>,000</a:t>
                      </a:r>
                      <a:endParaRPr u="sng"/>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81350">
                <a:tc>
                  <a:txBody>
                    <a:bodyPr/>
                    <a:lstStyle/>
                    <a:p>
                      <a:pPr indent="0" lvl="0" marL="0" marR="0" rtl="0" algn="l">
                        <a:spcBef>
                          <a:spcPts val="0"/>
                        </a:spcBef>
                        <a:spcAft>
                          <a:spcPts val="0"/>
                        </a:spcAft>
                        <a:buNone/>
                      </a:pPr>
                      <a:r>
                        <a:rPr b="1" lang="en-CA" sz="1600" u="none" cap="none" strike="noStrike"/>
                        <a:t>Total Operating Expenses</a:t>
                      </a:r>
                      <a:endParaRPr/>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b="1" lang="en-CA" sz="1600" u="sng"/>
                        <a:t>60</a:t>
                      </a:r>
                      <a:r>
                        <a:rPr b="1" lang="en-CA" sz="1600" u="sng" cap="none" strike="noStrike"/>
                        <a:t>,</a:t>
                      </a:r>
                      <a:r>
                        <a:rPr b="1" lang="en-CA" sz="1600" u="sng"/>
                        <a:t>40</a:t>
                      </a:r>
                      <a:r>
                        <a:rPr b="1" lang="en-CA" sz="1600" u="sng" cap="none" strike="noStrike"/>
                        <a:t>0</a:t>
                      </a:r>
                      <a:endParaRPr b="1" sz="16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u="sng" cap="none" strike="noStrike"/>
                        <a:t>6</a:t>
                      </a:r>
                      <a:r>
                        <a:rPr b="1" lang="en-CA" sz="1600" u="sng"/>
                        <a:t>1</a:t>
                      </a:r>
                      <a:r>
                        <a:rPr b="1" lang="en-CA" sz="1600" u="sng" cap="none" strike="noStrike"/>
                        <a:t>,</a:t>
                      </a:r>
                      <a:r>
                        <a:rPr b="1" lang="en-CA" sz="1600" u="sng"/>
                        <a:t>45</a:t>
                      </a:r>
                      <a:r>
                        <a:rPr b="1" lang="en-CA" sz="1600" u="sng" cap="none" strike="noStrike"/>
                        <a:t>0</a:t>
                      </a:r>
                      <a:endParaRPr b="1" sz="16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90425">
                <a:tc>
                  <a:txBody>
                    <a:bodyPr/>
                    <a:lstStyle/>
                    <a:p>
                      <a:pPr indent="0" lvl="0" marL="0" marR="0" rtl="0" algn="l">
                        <a:spcBef>
                          <a:spcPts val="0"/>
                        </a:spcBef>
                        <a:spcAft>
                          <a:spcPts val="0"/>
                        </a:spcAft>
                        <a:buNone/>
                      </a:pPr>
                      <a:r>
                        <a:rPr b="1" lang="en-CA" sz="1600" u="none" cap="none" strike="noStrike"/>
                        <a:t>Net Income/(Loss) after Operations</a:t>
                      </a:r>
                      <a:endParaRPr/>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rtl="0" algn="ctr">
                        <a:spcBef>
                          <a:spcPts val="0"/>
                        </a:spcBef>
                        <a:spcAft>
                          <a:spcPts val="0"/>
                        </a:spcAft>
                        <a:buClr>
                          <a:schemeClr val="dk1"/>
                        </a:buClr>
                        <a:buFont typeface="Arial"/>
                        <a:buNone/>
                      </a:pPr>
                      <a:r>
                        <a:rPr b="1" lang="en-CA" sz="1600">
                          <a:solidFill>
                            <a:schemeClr val="dk1"/>
                          </a:solidFill>
                        </a:rPr>
                        <a:t>13,100</a:t>
                      </a:r>
                      <a:endParaRPr b="1"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a:t>11</a:t>
                      </a:r>
                      <a:r>
                        <a:rPr b="1" lang="en-CA" sz="1600" u="none" cap="none" strike="noStrike"/>
                        <a:t>,</a:t>
                      </a:r>
                      <a:r>
                        <a:rPr b="1" lang="en-CA" sz="1600"/>
                        <a:t>55</a:t>
                      </a:r>
                      <a:r>
                        <a:rPr b="1" lang="en-CA" sz="1600" u="none" cap="none" strike="noStrike"/>
                        <a:t>0</a:t>
                      </a:r>
                      <a:endParaRPr b="1"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90425">
                <a:tc>
                  <a:txBody>
                    <a:bodyPr/>
                    <a:lstStyle/>
                    <a:p>
                      <a:pPr indent="0" lvl="0" marL="0" marR="0" rtl="0" algn="l">
                        <a:spcBef>
                          <a:spcPts val="0"/>
                        </a:spcBef>
                        <a:spcAft>
                          <a:spcPts val="0"/>
                        </a:spcAft>
                        <a:buNone/>
                      </a:pPr>
                      <a:r>
                        <a:rPr b="1" lang="en-CA" sz="1600" u="none" cap="none" strike="noStrike"/>
                        <a:t>Allocation to Reserve Fund</a:t>
                      </a:r>
                      <a:endParaRPr b="1" sz="16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b="1" lang="en-CA" sz="1600" u="none" cap="none" strike="noStrike"/>
                        <a:t>(</a:t>
                      </a:r>
                      <a:r>
                        <a:rPr b="1" lang="en-CA" sz="1600"/>
                        <a:t>7,050</a:t>
                      </a:r>
                      <a:r>
                        <a:rPr b="1" lang="en-CA" sz="1600" u="none" cap="none" strike="noStrike"/>
                        <a:t>)</a:t>
                      </a:r>
                      <a:endParaRPr b="1"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u="none" cap="none" strike="noStrike"/>
                        <a:t>(</a:t>
                      </a:r>
                      <a:r>
                        <a:rPr b="1" lang="en-CA" sz="1600"/>
                        <a:t>7</a:t>
                      </a:r>
                      <a:r>
                        <a:rPr b="1" lang="en-CA" sz="1600" u="none" cap="none" strike="noStrike"/>
                        <a:t>,050)</a:t>
                      </a:r>
                      <a:endParaRPr b="1" sz="1600" u="none"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90425">
                <a:tc>
                  <a:txBody>
                    <a:bodyPr/>
                    <a:lstStyle/>
                    <a:p>
                      <a:pPr indent="0" lvl="0" marL="0" marR="0" rtl="0" algn="l">
                        <a:spcBef>
                          <a:spcPts val="0"/>
                        </a:spcBef>
                        <a:spcAft>
                          <a:spcPts val="0"/>
                        </a:spcAft>
                        <a:buNone/>
                      </a:pPr>
                      <a:r>
                        <a:rPr b="1" lang="en-CA" sz="1600" u="none" cap="none" strike="noStrike"/>
                        <a:t>Capital Projects – </a:t>
                      </a:r>
                      <a:r>
                        <a:rPr b="1" lang="en-CA" sz="1600"/>
                        <a:t>Entrance</a:t>
                      </a:r>
                      <a:r>
                        <a:rPr b="1" lang="en-CA" sz="1600" u="none" cap="none" strike="noStrike"/>
                        <a:t> Signs</a:t>
                      </a:r>
                      <a:endParaRPr b="1" sz="1600" u="none" cap="none" strike="noStrike"/>
                    </a:p>
                  </a:txBody>
                  <a:tcPr marT="0" marB="0" marR="0" marL="0" anchor="b">
                    <a:lnR cap="flat" cmpd="sng" w="9525">
                      <a:solidFill>
                        <a:srgbClr val="000000">
                          <a:alpha val="0"/>
                        </a:srgbClr>
                      </a:solidFill>
                      <a:prstDash val="solid"/>
                      <a:round/>
                      <a:headEnd len="sm" w="sm" type="none"/>
                      <a:tailEnd len="sm" w="sm" type="none"/>
                    </a:lnR>
                    <a:solidFill>
                      <a:srgbClr val="E8ECF4"/>
                    </a:solidFill>
                  </a:tcPr>
                </a:tc>
                <a:tc>
                  <a:txBody>
                    <a:bodyPr/>
                    <a:lstStyle/>
                    <a:p>
                      <a:pPr indent="0" lvl="0" marL="0" marR="0" rtl="0" algn="ctr">
                        <a:spcBef>
                          <a:spcPts val="0"/>
                        </a:spcBef>
                        <a:spcAft>
                          <a:spcPts val="0"/>
                        </a:spcAft>
                        <a:buNone/>
                      </a:pPr>
                      <a:r>
                        <a:rPr b="1" lang="en-CA" sz="1600" u="sng"/>
                        <a:t>30,600</a:t>
                      </a:r>
                      <a:endParaRPr b="1" sz="16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u="sng"/>
                        <a:t>30,600</a:t>
                      </a:r>
                      <a:endParaRPr b="1" sz="1600" u="sng" cap="none" strike="noStrike"/>
                    </a:p>
                  </a:txBody>
                  <a:tcPr marT="0" marB="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solidFill>
                      <a:srgbClr val="E8ECF4"/>
                    </a:solidFill>
                  </a:tcPr>
                </a:tc>
              </a:tr>
              <a:tr h="290425">
                <a:tc>
                  <a:txBody>
                    <a:bodyPr/>
                    <a:lstStyle/>
                    <a:p>
                      <a:pPr indent="0" lvl="0" marL="0" marR="0" rtl="0" algn="l">
                        <a:spcBef>
                          <a:spcPts val="0"/>
                        </a:spcBef>
                        <a:spcAft>
                          <a:spcPts val="0"/>
                        </a:spcAft>
                        <a:buNone/>
                      </a:pPr>
                      <a:r>
                        <a:rPr b="1" lang="en-CA" sz="1600" u="none" cap="none" strike="noStrike"/>
                        <a:t>Net Contribution/(Draw on Reserves)</a:t>
                      </a:r>
                      <a:endParaRPr b="1" sz="1600" u="none" cap="none" strike="noStrike"/>
                    </a:p>
                  </a:txBody>
                  <a:tcPr marT="0" marB="0" marR="0" marL="0" anchor="b">
                    <a:solidFill>
                      <a:srgbClr val="E8ECF4"/>
                    </a:solidFill>
                  </a:tcPr>
                </a:tc>
                <a:tc>
                  <a:txBody>
                    <a:bodyPr/>
                    <a:lstStyle/>
                    <a:p>
                      <a:pPr indent="0" lvl="0" marL="0" marR="0" rtl="0" algn="ctr">
                        <a:spcBef>
                          <a:spcPts val="0"/>
                        </a:spcBef>
                        <a:spcAft>
                          <a:spcPts val="0"/>
                        </a:spcAft>
                        <a:buNone/>
                      </a:pPr>
                      <a:r>
                        <a:rPr b="1" lang="en-CA" sz="1600" u="none" cap="none" strike="noStrike"/>
                        <a:t>$</a:t>
                      </a:r>
                      <a:r>
                        <a:rPr b="1" lang="en-CA" sz="1600"/>
                        <a:t>(24,550)</a:t>
                      </a:r>
                      <a:endParaRPr b="1" sz="1600" u="none" cap="none" strike="noStrike"/>
                    </a:p>
                  </a:txBody>
                  <a:tcPr marT="0" marB="0" marR="0" marL="0" anchor="b">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c>
                  <a:txBody>
                    <a:bodyPr/>
                    <a:lstStyle/>
                    <a:p>
                      <a:pPr indent="0" lvl="0" marL="0" marR="0" rtl="0" algn="ctr">
                        <a:spcBef>
                          <a:spcPts val="0"/>
                        </a:spcBef>
                        <a:spcAft>
                          <a:spcPts val="0"/>
                        </a:spcAft>
                        <a:buNone/>
                      </a:pPr>
                      <a:r>
                        <a:rPr b="1" lang="en-CA" sz="1600" u="none" cap="none" strike="noStrike"/>
                        <a:t>$(</a:t>
                      </a:r>
                      <a:r>
                        <a:rPr b="1" lang="en-CA" sz="1600"/>
                        <a:t>26,100)</a:t>
                      </a:r>
                      <a:endParaRPr b="1" sz="1600" u="none" cap="none" strike="noStrike"/>
                    </a:p>
                  </a:txBody>
                  <a:tcPr marT="0" marB="0" marR="0" marL="0" anchor="b">
                    <a:lnT cap="flat" cmpd="sng" w="12700">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E8ECF4"/>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6"/>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Financial </a:t>
            </a:r>
            <a:r>
              <a:rPr b="0" i="0" lang="en-CA" sz="4000" u="none" cap="none" strike="noStrike">
                <a:solidFill>
                  <a:srgbClr val="000000"/>
                </a:solidFill>
                <a:latin typeface="Calibri"/>
                <a:ea typeface="Calibri"/>
                <a:cs typeface="Calibri"/>
                <a:sym typeface="Calibri"/>
              </a:rPr>
              <a:t>Motions</a:t>
            </a:r>
            <a:endParaRPr b="0" i="0" sz="4000" u="none" cap="none" strike="noStrike">
              <a:latin typeface="Arial"/>
              <a:ea typeface="Arial"/>
              <a:cs typeface="Arial"/>
              <a:sym typeface="Arial"/>
            </a:endParaRPr>
          </a:p>
        </p:txBody>
      </p:sp>
      <p:sp>
        <p:nvSpPr>
          <p:cNvPr id="588" name="Google Shape;588;p86"/>
          <p:cNvSpPr/>
          <p:nvPr/>
        </p:nvSpPr>
        <p:spPr>
          <a:xfrm>
            <a:off x="879800" y="1600200"/>
            <a:ext cx="7761000" cy="4954500"/>
          </a:xfrm>
          <a:prstGeom prst="rect">
            <a:avLst/>
          </a:prstGeom>
          <a:noFill/>
          <a:ln>
            <a:noFill/>
          </a:ln>
        </p:spPr>
        <p:txBody>
          <a:bodyPr anchorCtr="0" anchor="t" bIns="40500" lIns="81050" spcFirstLastPara="1" rIns="81050" wrap="square" tIns="40500">
            <a:noAutofit/>
          </a:bodyPr>
          <a:lstStyle/>
          <a:p>
            <a:pPr indent="0" lvl="0" marL="0" rtl="0" algn="l">
              <a:spcBef>
                <a:spcPts val="0"/>
              </a:spcBef>
              <a:spcAft>
                <a:spcPts val="0"/>
              </a:spcAft>
              <a:buClr>
                <a:schemeClr val="dk1"/>
              </a:buClr>
              <a:buSzPts val="1100"/>
              <a:buFont typeface="Arial"/>
              <a:buNone/>
            </a:pPr>
            <a:r>
              <a:rPr b="1" lang="en-CA" sz="2900">
                <a:solidFill>
                  <a:schemeClr val="dk1"/>
                </a:solidFill>
                <a:latin typeface="Calibri"/>
                <a:ea typeface="Calibri"/>
                <a:cs typeface="Calibri"/>
                <a:sym typeface="Calibri"/>
              </a:rPr>
              <a:t>Motion 6</a:t>
            </a:r>
            <a:r>
              <a:rPr lang="en-CA"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indent="19050" lvl="0" marL="0" rtl="0" algn="l">
              <a:spcBef>
                <a:spcPts val="600"/>
              </a:spcBef>
              <a:spcAft>
                <a:spcPts val="0"/>
              </a:spcAft>
              <a:buClr>
                <a:schemeClr val="dk1"/>
              </a:buClr>
              <a:buSzPts val="1100"/>
              <a:buFont typeface="Arial"/>
              <a:buNone/>
            </a:pPr>
            <a:r>
              <a:rPr lang="en-CA" sz="2800">
                <a:solidFill>
                  <a:schemeClr val="dk1"/>
                </a:solidFill>
                <a:latin typeface="Calibri"/>
                <a:ea typeface="Calibri"/>
                <a:cs typeface="Calibri"/>
                <a:sym typeface="Calibri"/>
              </a:rPr>
              <a:t>To approve the 2023 Budget.</a:t>
            </a:r>
            <a:endParaRPr sz="2800">
              <a:solidFill>
                <a:schemeClr val="dk1"/>
              </a:solidFill>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2900"/>
          </a:p>
          <a:p>
            <a:pPr indent="0" lvl="0" marL="0" marR="0" rtl="0" algn="l">
              <a:lnSpc>
                <a:spcPct val="100000"/>
              </a:lnSpc>
              <a:spcBef>
                <a:spcPts val="0"/>
              </a:spcBef>
              <a:spcAft>
                <a:spcPts val="0"/>
              </a:spcAft>
              <a:buNone/>
            </a:pPr>
            <a:r>
              <a:t/>
            </a:r>
            <a:endParaRPr b="0" i="0" sz="2500" u="none" cap="none" strike="noStrike">
              <a:latin typeface="Arial"/>
              <a:ea typeface="Arial"/>
              <a:cs typeface="Arial"/>
              <a:sym typeface="Arial"/>
            </a:endParaRPr>
          </a:p>
        </p:txBody>
      </p:sp>
      <p:grpSp>
        <p:nvGrpSpPr>
          <p:cNvPr id="589" name="Google Shape;589;p86"/>
          <p:cNvGrpSpPr/>
          <p:nvPr/>
        </p:nvGrpSpPr>
        <p:grpSpPr>
          <a:xfrm>
            <a:off x="7756729" y="274846"/>
            <a:ext cx="1263877" cy="1407888"/>
            <a:chOff x="10904401" y="5751369"/>
            <a:chExt cx="1338427" cy="1407888"/>
          </a:xfrm>
        </p:grpSpPr>
        <p:pic>
          <p:nvPicPr>
            <p:cNvPr id="590" name="Google Shape;590;p86"/>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591" name="Google Shape;591;p86"/>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7"/>
          <p:cNvSpPr/>
          <p:nvPr/>
        </p:nvSpPr>
        <p:spPr>
          <a:xfrm>
            <a:off x="457102" y="274675"/>
            <a:ext cx="68496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Covenants and Design Review</a:t>
            </a:r>
            <a:endParaRPr b="0" i="0" sz="4000" u="none" cap="none" strike="noStrike">
              <a:latin typeface="Arial"/>
              <a:ea typeface="Arial"/>
              <a:cs typeface="Arial"/>
              <a:sym typeface="Arial"/>
            </a:endParaRPr>
          </a:p>
        </p:txBody>
      </p:sp>
      <p:sp>
        <p:nvSpPr>
          <p:cNvPr id="598" name="Google Shape;598;p87"/>
          <p:cNvSpPr/>
          <p:nvPr/>
        </p:nvSpPr>
        <p:spPr>
          <a:xfrm>
            <a:off x="457100" y="1600200"/>
            <a:ext cx="4191300" cy="1858200"/>
          </a:xfrm>
          <a:prstGeom prst="rect">
            <a:avLst/>
          </a:prstGeom>
          <a:noFill/>
          <a:ln>
            <a:noFill/>
          </a:ln>
        </p:spPr>
        <p:txBody>
          <a:bodyPr anchorCtr="0" anchor="t" bIns="40500" lIns="81050" spcFirstLastPara="1" rIns="81050" wrap="square" tIns="40500">
            <a:noAutofit/>
          </a:bodyPr>
          <a:lstStyle/>
          <a:p>
            <a:pPr indent="-304800" lvl="0" marL="3048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DEED RESTRICTIONS... available online @ </a:t>
            </a:r>
            <a:r>
              <a:rPr b="1" i="0" lang="en-CA" sz="1800" u="sng" cap="none" strike="noStrike">
                <a:solidFill>
                  <a:srgbClr val="4F81BD"/>
                </a:solidFill>
                <a:latin typeface="Arial"/>
                <a:ea typeface="Arial"/>
                <a:cs typeface="Arial"/>
                <a:sym typeface="Arial"/>
              </a:rPr>
              <a:t>http://www.sunsetlakes.ca/owners-association-5/owners-association-3/covenants-and-restrictions</a:t>
            </a:r>
            <a:br>
              <a:rPr b="0" i="0" lang="en-CA" sz="1600" u="none" cap="none" strike="noStrike">
                <a:latin typeface="Arial"/>
                <a:ea typeface="Arial"/>
                <a:cs typeface="Arial"/>
                <a:sym typeface="Arial"/>
              </a:rPr>
            </a:br>
            <a:r>
              <a:rPr b="0" i="0" lang="en-CA" sz="2200" u="none" cap="none" strike="noStrike">
                <a:solidFill>
                  <a:srgbClr val="000000"/>
                </a:solidFill>
                <a:latin typeface="Arial"/>
                <a:ea typeface="Arial"/>
                <a:cs typeface="Arial"/>
                <a:sym typeface="Arial"/>
              </a:rPr>
              <a:t> </a:t>
            </a:r>
            <a:endParaRPr b="0" i="0" sz="2200" u="none" cap="none" strike="noStrike">
              <a:latin typeface="Arial"/>
              <a:ea typeface="Arial"/>
              <a:cs typeface="Arial"/>
              <a:sym typeface="Arial"/>
            </a:endParaRPr>
          </a:p>
          <a:p>
            <a:pPr indent="0" lvl="0" marL="0" marR="0" rtl="0" algn="l">
              <a:lnSpc>
                <a:spcPct val="100000"/>
              </a:lnSpc>
              <a:spcBef>
                <a:spcPts val="400"/>
              </a:spcBef>
              <a:spcAft>
                <a:spcPts val="0"/>
              </a:spcAft>
              <a:buNone/>
            </a:pPr>
            <a:r>
              <a:t/>
            </a:r>
            <a:endParaRPr b="0" i="0" sz="2200" u="none" cap="none" strike="noStrike">
              <a:latin typeface="Arial"/>
              <a:ea typeface="Arial"/>
              <a:cs typeface="Arial"/>
              <a:sym typeface="Arial"/>
            </a:endParaRPr>
          </a:p>
        </p:txBody>
      </p:sp>
      <p:sp>
        <p:nvSpPr>
          <p:cNvPr id="599" name="Google Shape;599;p87"/>
          <p:cNvSpPr/>
          <p:nvPr/>
        </p:nvSpPr>
        <p:spPr>
          <a:xfrm>
            <a:off x="4648320" y="1600200"/>
            <a:ext cx="4038000" cy="4525200"/>
          </a:xfrm>
          <a:prstGeom prst="rect">
            <a:avLst/>
          </a:prstGeom>
          <a:noFill/>
          <a:ln>
            <a:noFill/>
          </a:ln>
        </p:spPr>
        <p:txBody>
          <a:bodyPr anchorCtr="0" anchor="t" bIns="40500" lIns="81050" spcFirstLastPara="1" rIns="81050" wrap="square" tIns="40500">
            <a:noAutofit/>
          </a:bodyPr>
          <a:lstStyle/>
          <a:p>
            <a:pPr indent="-298450" lvl="0" marL="304800" marR="0" rtl="0" algn="l">
              <a:lnSpc>
                <a:spcPct val="100000"/>
              </a:lnSpc>
              <a:spcBef>
                <a:spcPts val="0"/>
              </a:spcBef>
              <a:spcAft>
                <a:spcPts val="0"/>
              </a:spcAft>
              <a:buClr>
                <a:srgbClr val="000000"/>
              </a:buClr>
              <a:buSzPts val="2500"/>
              <a:buFont typeface="Arial"/>
              <a:buChar char="•"/>
            </a:pPr>
            <a:r>
              <a:rPr b="0" i="0" lang="en-CA" sz="2500" u="none" cap="none" strike="noStrike">
                <a:solidFill>
                  <a:srgbClr val="000000"/>
                </a:solidFill>
                <a:latin typeface="Calibri"/>
                <a:ea typeface="Calibri"/>
                <a:cs typeface="Calibri"/>
                <a:sym typeface="Calibri"/>
              </a:rPr>
              <a:t>All building plans must be </a:t>
            </a:r>
            <a:r>
              <a:rPr lang="en-CA" sz="2500">
                <a:latin typeface="Calibri"/>
                <a:ea typeface="Calibri"/>
                <a:cs typeface="Calibri"/>
                <a:sym typeface="Calibri"/>
              </a:rPr>
              <a:t>reviewed</a:t>
            </a:r>
            <a:r>
              <a:rPr b="0" i="0" lang="en-CA" sz="2500" u="none" cap="none" strike="noStrike">
                <a:solidFill>
                  <a:srgbClr val="000000"/>
                </a:solidFill>
                <a:latin typeface="Calibri"/>
                <a:ea typeface="Calibri"/>
                <a:cs typeface="Calibri"/>
                <a:sym typeface="Calibri"/>
              </a:rPr>
              <a:t> and approved by Design Committee</a:t>
            </a:r>
            <a:endParaRPr b="0" i="0" sz="2500" u="none" cap="none" strike="noStrike">
              <a:latin typeface="Arial"/>
              <a:ea typeface="Arial"/>
              <a:cs typeface="Arial"/>
              <a:sym typeface="Arial"/>
            </a:endParaRPr>
          </a:p>
          <a:p>
            <a:pPr indent="-298450" lvl="0" marL="304800" marR="0" rtl="0" algn="l">
              <a:lnSpc>
                <a:spcPct val="100000"/>
              </a:lnSpc>
              <a:spcBef>
                <a:spcPts val="500"/>
              </a:spcBef>
              <a:spcAft>
                <a:spcPts val="0"/>
              </a:spcAft>
              <a:buClr>
                <a:srgbClr val="000000"/>
              </a:buClr>
              <a:buSzPts val="2500"/>
              <a:buFont typeface="Arial"/>
              <a:buChar char="•"/>
            </a:pPr>
            <a:r>
              <a:rPr b="0" i="0" lang="en-CA" sz="2500" u="none" cap="none" strike="noStrike">
                <a:solidFill>
                  <a:srgbClr val="000000"/>
                </a:solidFill>
                <a:latin typeface="Calibri"/>
                <a:ea typeface="Calibri"/>
                <a:cs typeface="Calibri"/>
                <a:sym typeface="Calibri"/>
              </a:rPr>
              <a:t>Waterfront development must be approved</a:t>
            </a:r>
            <a:endParaRPr b="0" i="0" sz="2500" u="none" cap="none" strike="noStrike">
              <a:latin typeface="Arial"/>
              <a:ea typeface="Arial"/>
              <a:cs typeface="Arial"/>
              <a:sym typeface="Arial"/>
            </a:endParaRPr>
          </a:p>
          <a:p>
            <a:pPr indent="-298450" lvl="0" marL="304800" marR="0" rtl="0" algn="l">
              <a:lnSpc>
                <a:spcPct val="100000"/>
              </a:lnSpc>
              <a:spcBef>
                <a:spcPts val="500"/>
              </a:spcBef>
              <a:spcAft>
                <a:spcPts val="0"/>
              </a:spcAft>
              <a:buClr>
                <a:srgbClr val="000000"/>
              </a:buClr>
              <a:buSzPts val="2500"/>
              <a:buFont typeface="Arial"/>
              <a:buChar char="•"/>
            </a:pPr>
            <a:r>
              <a:rPr lang="en-CA" sz="2500">
                <a:latin typeface="Calibri"/>
                <a:ea typeface="Calibri"/>
                <a:cs typeface="Calibri"/>
                <a:sym typeface="Calibri"/>
              </a:rPr>
              <a:t>E</a:t>
            </a:r>
            <a:r>
              <a:rPr b="0" i="0" lang="en-CA" sz="2500" u="none" cap="none" strike="noStrike">
                <a:solidFill>
                  <a:srgbClr val="000000"/>
                </a:solidFill>
                <a:latin typeface="Calibri"/>
                <a:ea typeface="Calibri"/>
                <a:cs typeface="Calibri"/>
                <a:sym typeface="Calibri"/>
              </a:rPr>
              <a:t>asements cannot be constrained</a:t>
            </a:r>
            <a:endParaRPr b="0" i="0" sz="2500" u="none" cap="none" strike="noStrike">
              <a:latin typeface="Arial"/>
              <a:ea typeface="Arial"/>
              <a:cs typeface="Arial"/>
              <a:sym typeface="Arial"/>
            </a:endParaRPr>
          </a:p>
          <a:p>
            <a:pPr indent="-298450" lvl="0" marL="304800" marR="0" rtl="0" algn="l">
              <a:lnSpc>
                <a:spcPct val="100000"/>
              </a:lnSpc>
              <a:spcBef>
                <a:spcPts val="500"/>
              </a:spcBef>
              <a:spcAft>
                <a:spcPts val="0"/>
              </a:spcAft>
              <a:buClr>
                <a:srgbClr val="000000"/>
              </a:buClr>
              <a:buSzPts val="2500"/>
              <a:buFont typeface="Arial"/>
              <a:buChar char="•"/>
            </a:pPr>
            <a:r>
              <a:rPr b="0" i="0" lang="en-CA" sz="2500" u="none" cap="none" strike="noStrike">
                <a:solidFill>
                  <a:srgbClr val="000000"/>
                </a:solidFill>
                <a:latin typeface="Calibri"/>
                <a:ea typeface="Calibri"/>
                <a:cs typeface="Calibri"/>
                <a:sym typeface="Calibri"/>
              </a:rPr>
              <a:t>No long-term parking of trailers, motorhomes, boat etc over 3 wks </a:t>
            </a:r>
            <a:endParaRPr b="0" i="0" sz="2500" u="none" cap="none" strike="noStrike">
              <a:latin typeface="Arial"/>
              <a:ea typeface="Arial"/>
              <a:cs typeface="Arial"/>
              <a:sym typeface="Arial"/>
            </a:endParaRPr>
          </a:p>
        </p:txBody>
      </p:sp>
      <p:pic>
        <p:nvPicPr>
          <p:cNvPr id="600" name="Google Shape;600;p87"/>
          <p:cNvPicPr preferRelativeResize="0"/>
          <p:nvPr/>
        </p:nvPicPr>
        <p:blipFill rotWithShape="1">
          <a:blip r:embed="rId3">
            <a:alphaModFix/>
          </a:blip>
          <a:srcRect b="0" l="0" r="0" t="0"/>
          <a:stretch/>
        </p:blipFill>
        <p:spPr>
          <a:xfrm>
            <a:off x="875779" y="3739650"/>
            <a:ext cx="3156600" cy="2385750"/>
          </a:xfrm>
          <a:prstGeom prst="rect">
            <a:avLst/>
          </a:prstGeom>
          <a:noFill/>
          <a:ln>
            <a:noFill/>
          </a:ln>
        </p:spPr>
      </p:pic>
      <p:grpSp>
        <p:nvGrpSpPr>
          <p:cNvPr id="601" name="Google Shape;601;p87"/>
          <p:cNvGrpSpPr/>
          <p:nvPr/>
        </p:nvGrpSpPr>
        <p:grpSpPr>
          <a:xfrm>
            <a:off x="7756729" y="274846"/>
            <a:ext cx="1263877" cy="1407888"/>
            <a:chOff x="10904401" y="5751369"/>
            <a:chExt cx="1338427" cy="1407888"/>
          </a:xfrm>
        </p:grpSpPr>
        <p:pic>
          <p:nvPicPr>
            <p:cNvPr id="602" name="Google Shape;602;p87"/>
            <p:cNvPicPr preferRelativeResize="0"/>
            <p:nvPr/>
          </p:nvPicPr>
          <p:blipFill rotWithShape="1">
            <a:blip r:embed="rId4">
              <a:alphaModFix/>
            </a:blip>
            <a:srcRect b="0" l="71246" r="0" t="0"/>
            <a:stretch/>
          </p:blipFill>
          <p:spPr>
            <a:xfrm>
              <a:off x="10904401" y="5751369"/>
              <a:ext cx="1338427" cy="950388"/>
            </a:xfrm>
            <a:prstGeom prst="rect">
              <a:avLst/>
            </a:prstGeom>
            <a:noFill/>
            <a:ln>
              <a:noFill/>
            </a:ln>
          </p:spPr>
        </p:pic>
        <p:sp>
          <p:nvSpPr>
            <p:cNvPr id="603" name="Google Shape;603;p87"/>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8"/>
          <p:cNvSpPr/>
          <p:nvPr/>
        </p:nvSpPr>
        <p:spPr>
          <a:xfrm>
            <a:off x="457100" y="274675"/>
            <a:ext cx="6849600" cy="623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Active </a:t>
            </a:r>
            <a:r>
              <a:rPr b="0" i="0" lang="en-CA" sz="4000" u="none" cap="none" strike="noStrike">
                <a:solidFill>
                  <a:srgbClr val="000000"/>
                </a:solidFill>
                <a:latin typeface="Calibri"/>
                <a:ea typeface="Calibri"/>
                <a:cs typeface="Calibri"/>
                <a:sym typeface="Calibri"/>
              </a:rPr>
              <a:t>Covenants </a:t>
            </a:r>
            <a:r>
              <a:rPr lang="en-CA" sz="4000">
                <a:latin typeface="Calibri"/>
                <a:ea typeface="Calibri"/>
                <a:cs typeface="Calibri"/>
                <a:sym typeface="Calibri"/>
              </a:rPr>
              <a:t>Disputes</a:t>
            </a:r>
            <a:endParaRPr b="0" i="0" sz="4000" u="none" cap="none" strike="noStrike">
              <a:latin typeface="Arial"/>
              <a:ea typeface="Arial"/>
              <a:cs typeface="Arial"/>
              <a:sym typeface="Arial"/>
            </a:endParaRPr>
          </a:p>
        </p:txBody>
      </p:sp>
      <p:sp>
        <p:nvSpPr>
          <p:cNvPr id="610" name="Google Shape;610;p88"/>
          <p:cNvSpPr/>
          <p:nvPr/>
        </p:nvSpPr>
        <p:spPr>
          <a:xfrm>
            <a:off x="618075" y="1085125"/>
            <a:ext cx="8082900" cy="5434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b="1" lang="en-CA" sz="1500"/>
              <a:t>Fence Dispute </a:t>
            </a:r>
            <a:endParaRPr b="1" sz="1500"/>
          </a:p>
          <a:p>
            <a:pPr indent="0" lvl="0" marL="0" marR="0" rtl="0" algn="l">
              <a:lnSpc>
                <a:spcPct val="100000"/>
              </a:lnSpc>
              <a:spcBef>
                <a:spcPts val="500"/>
              </a:spcBef>
              <a:spcAft>
                <a:spcPts val="0"/>
              </a:spcAft>
              <a:buNone/>
            </a:pPr>
            <a:r>
              <a:rPr lang="en-CA" sz="1200"/>
              <a:t>Type of dispute: unapproved fence installed on property. The installed wooden fence also encroaches on two easements (SLOA and City). Also a rear portion of the fence, comprising of chain link fencing and a gate is actually installed on SLOA property (i.e. common area waterfront). As well, a pre-existing wooden shed that was moved on the property is now situated on the aforementioned easements. Finally, without any approval from the City of Ottawa, the residents have altered the outlet of a municipal culvert located on the rear property. </a:t>
            </a:r>
            <a:endParaRPr sz="1200"/>
          </a:p>
          <a:p>
            <a:pPr indent="0" lvl="0" marL="0" marR="0" rtl="0" algn="l">
              <a:lnSpc>
                <a:spcPct val="100000"/>
              </a:lnSpc>
              <a:spcBef>
                <a:spcPts val="500"/>
              </a:spcBef>
              <a:spcAft>
                <a:spcPts val="0"/>
              </a:spcAft>
              <a:buNone/>
            </a:pPr>
            <a:r>
              <a:rPr lang="en-CA" sz="1200"/>
              <a:t>Actions Taken to date: in </a:t>
            </a:r>
            <a:r>
              <a:rPr b="1" lang="en-CA" sz="1200"/>
              <a:t>Sept.</a:t>
            </a:r>
            <a:r>
              <a:rPr lang="en-CA" sz="1200"/>
              <a:t> and </a:t>
            </a:r>
            <a:r>
              <a:rPr b="1" lang="en-CA" sz="1200"/>
              <a:t>Oct. 2020</a:t>
            </a:r>
            <a:r>
              <a:rPr lang="en-CA" sz="1200"/>
              <a:t>, the residents of this address were informed that the fence installed on their property violated the SLOA covenants for multiple reasons. Following several correspondences, no corrective action was taken by the residents. </a:t>
            </a:r>
            <a:endParaRPr sz="1200"/>
          </a:p>
          <a:p>
            <a:pPr indent="0" lvl="0" marL="0" marR="0" rtl="0" algn="l">
              <a:lnSpc>
                <a:spcPct val="100000"/>
              </a:lnSpc>
              <a:spcBef>
                <a:spcPts val="500"/>
              </a:spcBef>
              <a:spcAft>
                <a:spcPts val="0"/>
              </a:spcAft>
              <a:buNone/>
            </a:pPr>
            <a:r>
              <a:rPr lang="en-CA" sz="1200"/>
              <a:t>On </a:t>
            </a:r>
            <a:r>
              <a:rPr b="1" lang="en-CA" sz="1200"/>
              <a:t>December 9th, 2020</a:t>
            </a:r>
            <a:r>
              <a:rPr lang="en-CA" sz="1200"/>
              <a:t>, the residents were sent the results of a title search against their property, paid by SLOA. The title search confirmed the existence of the two easements and also clearly showed that the chain-link fence and possibly a portion of the wooden fence encroach SLOA property. Again, no corrective action was taken by the residents. </a:t>
            </a:r>
            <a:endParaRPr sz="1200"/>
          </a:p>
          <a:p>
            <a:pPr indent="0" lvl="0" marL="0" marR="0" rtl="0" algn="l">
              <a:lnSpc>
                <a:spcPct val="100000"/>
              </a:lnSpc>
              <a:spcBef>
                <a:spcPts val="500"/>
              </a:spcBef>
              <a:spcAft>
                <a:spcPts val="0"/>
              </a:spcAft>
              <a:buNone/>
            </a:pPr>
            <a:r>
              <a:rPr lang="en-CA"/>
              <a:t>I</a:t>
            </a:r>
            <a:r>
              <a:rPr lang="en-CA" sz="1200"/>
              <a:t>n </a:t>
            </a:r>
            <a:r>
              <a:rPr b="1" lang="en-CA" sz="1200"/>
              <a:t>June 2021</a:t>
            </a:r>
            <a:r>
              <a:rPr lang="en-CA" sz="1200"/>
              <a:t>, SLOA hired a lawyer to send a formal letter to the residents. No corrective action was taken by the residents. Instead the residents offered to submit to a formal conciliation process. This offer was declined by SLOA due to the additional legal expenses that would be incurred. As a counter offer (extended twice), the SLOA board offered to hold an informal conciliation board made of members of the community who are former SLOA board members but not involved in this dispute. </a:t>
            </a:r>
            <a:endParaRPr sz="1200"/>
          </a:p>
          <a:p>
            <a:pPr indent="0" lvl="0" marL="0" marR="0" rtl="0" algn="l">
              <a:lnSpc>
                <a:spcPct val="100000"/>
              </a:lnSpc>
              <a:spcBef>
                <a:spcPts val="500"/>
              </a:spcBef>
              <a:spcAft>
                <a:spcPts val="0"/>
              </a:spcAft>
              <a:buNone/>
            </a:pPr>
            <a:r>
              <a:rPr lang="en-CA" sz="1200"/>
              <a:t>On </a:t>
            </a:r>
            <a:r>
              <a:rPr b="1" lang="en-CA" sz="1200"/>
              <a:t>Nov. 9th, 2021,</a:t>
            </a:r>
            <a:r>
              <a:rPr lang="en-CA" sz="1200"/>
              <a:t> the lawyer for the residents indicated that his clients are now willing to participate in an informal conciliation process that will be binding on both parties. This meeting is in the process of being scheduled.</a:t>
            </a:r>
            <a:endParaRPr sz="1200"/>
          </a:p>
          <a:p>
            <a:pPr indent="0" lvl="0" marL="0" marR="0" rtl="0" algn="l">
              <a:lnSpc>
                <a:spcPct val="100000"/>
              </a:lnSpc>
              <a:spcBef>
                <a:spcPts val="500"/>
              </a:spcBef>
              <a:spcAft>
                <a:spcPts val="0"/>
              </a:spcAft>
              <a:buNone/>
            </a:pPr>
            <a:r>
              <a:rPr lang="en-CA" sz="1200"/>
              <a:t>From </a:t>
            </a:r>
            <a:r>
              <a:rPr b="1" lang="en-CA" sz="1200"/>
              <a:t>Nov to August 2022</a:t>
            </a:r>
            <a:r>
              <a:rPr lang="en-CA" sz="1200"/>
              <a:t> email communications took place between the residence and SLOA culminating with an in person meeting on </a:t>
            </a:r>
            <a:r>
              <a:rPr b="1" lang="en-CA" sz="1200"/>
              <a:t>11 Aug 22</a:t>
            </a:r>
            <a:r>
              <a:rPr lang="en-CA" sz="1200"/>
              <a:t> with lots of promises from the resident but no action was taken to rectify the issues.</a:t>
            </a:r>
            <a:endParaRPr sz="1200"/>
          </a:p>
          <a:p>
            <a:pPr indent="0" lvl="0" marL="0" marR="0" rtl="0" algn="l">
              <a:lnSpc>
                <a:spcPct val="100000"/>
              </a:lnSpc>
              <a:spcBef>
                <a:spcPts val="500"/>
              </a:spcBef>
              <a:spcAft>
                <a:spcPts val="0"/>
              </a:spcAft>
              <a:buNone/>
            </a:pPr>
            <a:r>
              <a:rPr lang="en-CA" sz="1200"/>
              <a:t>In </a:t>
            </a:r>
            <a:r>
              <a:rPr b="1" lang="en-CA" sz="1200"/>
              <a:t>Sept 22 </a:t>
            </a:r>
            <a:r>
              <a:rPr lang="en-CA" sz="1200"/>
              <a:t>City Bylaw was once again approached and they visited the property but their results were inconclusive - we are currently waiting for a response from Ottawa City Legal department on clarification of the Bylaw results. </a:t>
            </a:r>
            <a:endParaRPr sz="1200"/>
          </a:p>
          <a:p>
            <a:pPr indent="0" lvl="0" marL="0" marR="0" rtl="0" algn="l">
              <a:lnSpc>
                <a:spcPct val="100000"/>
              </a:lnSpc>
              <a:spcBef>
                <a:spcPts val="500"/>
              </a:spcBef>
              <a:spcAft>
                <a:spcPts val="0"/>
              </a:spcAft>
              <a:buNone/>
            </a:pPr>
            <a:r>
              <a:t/>
            </a:r>
            <a:endParaRPr/>
          </a:p>
        </p:txBody>
      </p:sp>
      <p:grpSp>
        <p:nvGrpSpPr>
          <p:cNvPr id="611" name="Google Shape;611;p88"/>
          <p:cNvGrpSpPr/>
          <p:nvPr/>
        </p:nvGrpSpPr>
        <p:grpSpPr>
          <a:xfrm>
            <a:off x="7756729" y="274846"/>
            <a:ext cx="1263877" cy="1407888"/>
            <a:chOff x="10904401" y="5751369"/>
            <a:chExt cx="1338427" cy="1407888"/>
          </a:xfrm>
        </p:grpSpPr>
        <p:pic>
          <p:nvPicPr>
            <p:cNvPr id="612" name="Google Shape;612;p88"/>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13" name="Google Shape;613;p88"/>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9"/>
          <p:cNvSpPr/>
          <p:nvPr/>
        </p:nvSpPr>
        <p:spPr>
          <a:xfrm>
            <a:off x="457100" y="274675"/>
            <a:ext cx="6849600" cy="623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Active </a:t>
            </a:r>
            <a:r>
              <a:rPr b="0" i="0" lang="en-CA" sz="4000" u="none" cap="none" strike="noStrike">
                <a:solidFill>
                  <a:srgbClr val="000000"/>
                </a:solidFill>
                <a:latin typeface="Calibri"/>
                <a:ea typeface="Calibri"/>
                <a:cs typeface="Calibri"/>
                <a:sym typeface="Calibri"/>
              </a:rPr>
              <a:t>Covenants </a:t>
            </a:r>
            <a:r>
              <a:rPr lang="en-CA" sz="4000">
                <a:latin typeface="Calibri"/>
                <a:ea typeface="Calibri"/>
                <a:cs typeface="Calibri"/>
                <a:sym typeface="Calibri"/>
              </a:rPr>
              <a:t>Disputes</a:t>
            </a:r>
            <a:endParaRPr b="0" i="0" sz="4000" u="none" cap="none" strike="noStrike">
              <a:latin typeface="Arial"/>
              <a:ea typeface="Arial"/>
              <a:cs typeface="Arial"/>
              <a:sym typeface="Arial"/>
            </a:endParaRPr>
          </a:p>
        </p:txBody>
      </p:sp>
      <p:sp>
        <p:nvSpPr>
          <p:cNvPr id="620" name="Google Shape;620;p89"/>
          <p:cNvSpPr/>
          <p:nvPr/>
        </p:nvSpPr>
        <p:spPr>
          <a:xfrm>
            <a:off x="628050" y="1184950"/>
            <a:ext cx="8082900" cy="5434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500"/>
              </a:spcBef>
              <a:spcAft>
                <a:spcPts val="0"/>
              </a:spcAft>
              <a:buNone/>
            </a:pPr>
            <a:r>
              <a:rPr b="1" lang="en-CA" sz="1500"/>
              <a:t>Fence Dispute </a:t>
            </a:r>
            <a:endParaRPr b="1" sz="1500"/>
          </a:p>
          <a:p>
            <a:pPr indent="0" lvl="0" marL="0" marR="0" rtl="0" algn="l">
              <a:lnSpc>
                <a:spcPct val="100000"/>
              </a:lnSpc>
              <a:spcBef>
                <a:spcPts val="500"/>
              </a:spcBef>
              <a:spcAft>
                <a:spcPts val="0"/>
              </a:spcAft>
              <a:buNone/>
            </a:pPr>
            <a:r>
              <a:rPr lang="en-CA" sz="1200"/>
              <a:t>The SLOA board is of the opinion that it has strong position regarding this dispute. Now that the informal conciliation failed to yield a mutually agreeable result, the board will re-engage legal representation and seek a court order to have the fence removed from the SLOA property. </a:t>
            </a:r>
            <a:endParaRPr sz="1200"/>
          </a:p>
          <a:p>
            <a:pPr indent="0" lvl="0" marL="0" marR="0" rtl="0" algn="l">
              <a:lnSpc>
                <a:spcPct val="100000"/>
              </a:lnSpc>
              <a:spcBef>
                <a:spcPts val="500"/>
              </a:spcBef>
              <a:spcAft>
                <a:spcPts val="0"/>
              </a:spcAft>
              <a:buNone/>
            </a:pPr>
            <a:r>
              <a:rPr lang="en-CA" sz="1200"/>
              <a:t>As well, in the absence of any mutually agreed resolution to this covenant violation, the residents are denied the privileges of accessing and/or reserving SLOA common amenities such as the SLOA community pool.</a:t>
            </a:r>
            <a:endParaRPr sz="1200"/>
          </a:p>
          <a:p>
            <a:pPr indent="0" lvl="0" marL="0" marR="0" rtl="0" algn="l">
              <a:lnSpc>
                <a:spcPct val="100000"/>
              </a:lnSpc>
              <a:spcBef>
                <a:spcPts val="500"/>
              </a:spcBef>
              <a:spcAft>
                <a:spcPts val="0"/>
              </a:spcAft>
              <a:buNone/>
            </a:pPr>
            <a:r>
              <a:t/>
            </a:r>
            <a:endParaRPr/>
          </a:p>
          <a:p>
            <a:pPr indent="0" lvl="0" marL="0" marR="0" rtl="0" algn="l">
              <a:lnSpc>
                <a:spcPct val="100000"/>
              </a:lnSpc>
              <a:spcBef>
                <a:spcPts val="500"/>
              </a:spcBef>
              <a:spcAft>
                <a:spcPts val="0"/>
              </a:spcAft>
              <a:buNone/>
            </a:pPr>
            <a:r>
              <a:rPr b="1" lang="en-CA" sz="2900"/>
              <a:t>Motion 7:</a:t>
            </a:r>
            <a:r>
              <a:rPr lang="en-CA"/>
              <a:t> </a:t>
            </a:r>
            <a:endParaRPr/>
          </a:p>
          <a:p>
            <a:pPr indent="0" lvl="0" marL="0" marR="0" rtl="0" algn="l">
              <a:lnSpc>
                <a:spcPct val="100000"/>
              </a:lnSpc>
              <a:spcBef>
                <a:spcPts val="500"/>
              </a:spcBef>
              <a:spcAft>
                <a:spcPts val="0"/>
              </a:spcAft>
              <a:buNone/>
            </a:pPr>
            <a:r>
              <a:rPr lang="en-CA" sz="2900"/>
              <a:t>To approve authority for SLOA Board to secure legal representation to pursue a resolution in reference to the fence at 6906 Lakes Park Drive. Initial amount not to exceed $30,000. If additional funding is needed the Board will come back to the community for approval.</a:t>
            </a:r>
            <a:endParaRPr sz="2900"/>
          </a:p>
          <a:p>
            <a:pPr indent="0" lvl="0" marL="0" marR="0" rtl="0" algn="l">
              <a:lnSpc>
                <a:spcPct val="100000"/>
              </a:lnSpc>
              <a:spcBef>
                <a:spcPts val="500"/>
              </a:spcBef>
              <a:spcAft>
                <a:spcPts val="0"/>
              </a:spcAft>
              <a:buNone/>
            </a:pPr>
            <a:r>
              <a:t/>
            </a:r>
            <a:endParaRPr sz="1800"/>
          </a:p>
        </p:txBody>
      </p:sp>
      <p:grpSp>
        <p:nvGrpSpPr>
          <p:cNvPr id="621" name="Google Shape;621;p89"/>
          <p:cNvGrpSpPr/>
          <p:nvPr/>
        </p:nvGrpSpPr>
        <p:grpSpPr>
          <a:xfrm>
            <a:off x="7676879" y="274671"/>
            <a:ext cx="1263877" cy="1407888"/>
            <a:chOff x="10904401" y="5751369"/>
            <a:chExt cx="1338427" cy="1407888"/>
          </a:xfrm>
        </p:grpSpPr>
        <p:pic>
          <p:nvPicPr>
            <p:cNvPr id="622" name="Google Shape;622;p89"/>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23" name="Google Shape;623;p89"/>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0"/>
          <p:cNvSpPr/>
          <p:nvPr/>
        </p:nvSpPr>
        <p:spPr>
          <a:xfrm>
            <a:off x="457113" y="274676"/>
            <a:ext cx="69837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Community Events </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and Social Activities</a:t>
            </a:r>
            <a:endParaRPr b="0" i="0" sz="4000" u="none" cap="none" strike="noStrike">
              <a:latin typeface="Arial"/>
              <a:ea typeface="Arial"/>
              <a:cs typeface="Arial"/>
              <a:sym typeface="Arial"/>
            </a:endParaRPr>
          </a:p>
        </p:txBody>
      </p:sp>
      <p:sp>
        <p:nvSpPr>
          <p:cNvPr id="630" name="Google Shape;630;p90"/>
          <p:cNvSpPr/>
          <p:nvPr/>
        </p:nvSpPr>
        <p:spPr>
          <a:xfrm>
            <a:off x="333525" y="1694700"/>
            <a:ext cx="8153400" cy="19200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800">
                <a:solidFill>
                  <a:srgbClr val="222222"/>
                </a:solidFill>
                <a:highlight>
                  <a:srgbClr val="FFFFFF"/>
                </a:highlight>
              </a:rPr>
              <a:t>The pool area was popular this summer for birthday parties and live music by residents in good standing.</a:t>
            </a:r>
            <a:endParaRPr sz="1800">
              <a:latin typeface="Calibri"/>
              <a:ea typeface="Calibri"/>
              <a:cs typeface="Calibri"/>
              <a:sym typeface="Calibri"/>
            </a:endParaRPr>
          </a:p>
          <a:p>
            <a:pPr indent="0" lvl="0" marL="0" marR="0" rtl="0" algn="l">
              <a:lnSpc>
                <a:spcPct val="100000"/>
              </a:lnSpc>
              <a:spcBef>
                <a:spcPts val="600"/>
              </a:spcBef>
              <a:spcAft>
                <a:spcPts val="0"/>
              </a:spcAft>
              <a:buNone/>
            </a:pPr>
            <a:r>
              <a:rPr lang="en-CA" sz="2000">
                <a:latin typeface="Calibri"/>
                <a:ea typeface="Calibri"/>
                <a:cs typeface="Calibri"/>
                <a:sym typeface="Calibri"/>
              </a:rPr>
              <a:t>Students were able to earn volunteer hours in the community</a:t>
            </a:r>
            <a:endParaRPr sz="2000">
              <a:solidFill>
                <a:schemeClr val="dk1"/>
              </a:solidFill>
              <a:latin typeface="Calibri"/>
              <a:ea typeface="Calibri"/>
              <a:cs typeface="Calibri"/>
              <a:sym typeface="Calibri"/>
            </a:endParaRPr>
          </a:p>
          <a:p>
            <a:pPr indent="0" lvl="0" marL="0" rtl="0" algn="l">
              <a:spcBef>
                <a:spcPts val="40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CA" sz="2000">
                <a:solidFill>
                  <a:schemeClr val="dk1"/>
                </a:solidFill>
                <a:latin typeface="Calibri"/>
                <a:ea typeface="Calibri"/>
                <a:cs typeface="Calibri"/>
                <a:sym typeface="Calibri"/>
              </a:rPr>
              <a:t>We also had some perennial good things like:</a:t>
            </a:r>
            <a:endParaRPr sz="2000">
              <a:solidFill>
                <a:schemeClr val="dk1"/>
              </a:solidFill>
              <a:latin typeface="Calibri"/>
              <a:ea typeface="Calibri"/>
              <a:cs typeface="Calibri"/>
              <a:sym typeface="Calibri"/>
            </a:endParaRPr>
          </a:p>
        </p:txBody>
      </p:sp>
      <p:grpSp>
        <p:nvGrpSpPr>
          <p:cNvPr id="631" name="Google Shape;631;p90"/>
          <p:cNvGrpSpPr/>
          <p:nvPr/>
        </p:nvGrpSpPr>
        <p:grpSpPr>
          <a:xfrm>
            <a:off x="7756729" y="274846"/>
            <a:ext cx="1263877" cy="1407888"/>
            <a:chOff x="10904401" y="5751369"/>
            <a:chExt cx="1338427" cy="1407888"/>
          </a:xfrm>
        </p:grpSpPr>
        <p:pic>
          <p:nvPicPr>
            <p:cNvPr id="632" name="Google Shape;632;p90"/>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33" name="Google Shape;633;p90"/>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634" name="Google Shape;634;p90"/>
          <p:cNvPicPr preferRelativeResize="0"/>
          <p:nvPr/>
        </p:nvPicPr>
        <p:blipFill>
          <a:blip r:embed="rId4">
            <a:alphaModFix/>
          </a:blip>
          <a:stretch>
            <a:fillRect/>
          </a:stretch>
        </p:blipFill>
        <p:spPr>
          <a:xfrm>
            <a:off x="3298950" y="3520150"/>
            <a:ext cx="5389349" cy="2813825"/>
          </a:xfrm>
          <a:prstGeom prst="rect">
            <a:avLst/>
          </a:prstGeom>
          <a:noFill/>
          <a:ln>
            <a:noFill/>
          </a:ln>
        </p:spPr>
      </p:pic>
      <p:sp>
        <p:nvSpPr>
          <p:cNvPr id="635" name="Google Shape;635;p90"/>
          <p:cNvSpPr txBox="1"/>
          <p:nvPr/>
        </p:nvSpPr>
        <p:spPr>
          <a:xfrm>
            <a:off x="333525" y="3614700"/>
            <a:ext cx="2890500" cy="2647500"/>
          </a:xfrm>
          <a:prstGeom prst="rect">
            <a:avLst/>
          </a:prstGeom>
          <a:noFill/>
          <a:ln>
            <a:noFill/>
          </a:ln>
        </p:spPr>
        <p:txBody>
          <a:bodyPr anchorCtr="0" anchor="t" bIns="91425" lIns="91425" spcFirstLastPara="1" rIns="91425" wrap="square" tIns="91425">
            <a:spAutoFit/>
          </a:bodyPr>
          <a:lstStyle/>
          <a:p>
            <a:pPr indent="-330200" lvl="0" marL="4064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Spring and Fall Clean-up Days – Keeping our community beautiful </a:t>
            </a:r>
            <a:endParaRPr sz="2000">
              <a:solidFill>
                <a:schemeClr val="dk1"/>
              </a:solidFill>
            </a:endParaRPr>
          </a:p>
          <a:p>
            <a:pPr indent="-330200" lvl="0" marL="4064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Sunset Rock Art</a:t>
            </a:r>
            <a:endParaRPr sz="2000">
              <a:solidFill>
                <a:schemeClr val="dk1"/>
              </a:solidFill>
            </a:endParaRPr>
          </a:p>
          <a:p>
            <a:pPr indent="-330200" lvl="0" marL="4064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Fairy Doors</a:t>
            </a:r>
            <a:endParaRPr sz="2000">
              <a:solidFill>
                <a:schemeClr val="dk1"/>
              </a:solidFill>
            </a:endParaRPr>
          </a:p>
          <a:p>
            <a:pPr indent="-330200" lvl="0" marL="4064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Free water ski nights</a:t>
            </a:r>
            <a:endParaRPr sz="2000">
              <a:solidFill>
                <a:schemeClr val="dk1"/>
              </a:solidFill>
              <a:latin typeface="Calibri"/>
              <a:ea typeface="Calibri"/>
              <a:cs typeface="Calibri"/>
              <a:sym typeface="Calibri"/>
            </a:endParaRPr>
          </a:p>
          <a:p>
            <a:pPr indent="-330200" lvl="0" marL="4064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Tennis Lessons</a:t>
            </a: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1"/>
          <p:cNvSpPr/>
          <p:nvPr/>
        </p:nvSpPr>
        <p:spPr>
          <a:xfrm>
            <a:off x="457125" y="274675"/>
            <a:ext cx="7113000" cy="9345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3000" u="none" cap="none" strike="noStrike">
                <a:solidFill>
                  <a:srgbClr val="000000"/>
                </a:solidFill>
                <a:latin typeface="Calibri"/>
                <a:ea typeface="Calibri"/>
                <a:cs typeface="Calibri"/>
                <a:sym typeface="Calibri"/>
              </a:rPr>
              <a:t>SLOA Communications</a:t>
            </a:r>
            <a:endParaRPr sz="3000">
              <a:latin typeface="Calibri"/>
              <a:ea typeface="Calibri"/>
              <a:cs typeface="Calibri"/>
              <a:sym typeface="Calibri"/>
            </a:endParaRPr>
          </a:p>
        </p:txBody>
      </p:sp>
      <p:sp>
        <p:nvSpPr>
          <p:cNvPr id="642" name="Google Shape;642;p91"/>
          <p:cNvSpPr/>
          <p:nvPr/>
        </p:nvSpPr>
        <p:spPr>
          <a:xfrm>
            <a:off x="542125" y="1554075"/>
            <a:ext cx="8229000" cy="4876200"/>
          </a:xfrm>
          <a:prstGeom prst="rect">
            <a:avLst/>
          </a:prstGeom>
          <a:noFill/>
          <a:ln>
            <a:noFill/>
          </a:ln>
        </p:spPr>
        <p:txBody>
          <a:bodyPr anchorCtr="0" anchor="t" bIns="40500" lIns="81050" spcFirstLastPara="1" rIns="81050" wrap="square" tIns="40500">
            <a:noAutofit/>
          </a:bodyPr>
          <a:lstStyle/>
          <a:p>
            <a:pPr indent="-304800" lvl="0" marL="3048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Calibri"/>
                <a:ea typeface="Calibri"/>
                <a:cs typeface="Calibri"/>
                <a:sym typeface="Calibri"/>
              </a:rPr>
              <a:t>All communications from SLOA board are via email </a:t>
            </a:r>
            <a:r>
              <a:rPr lang="en-CA" sz="2200" u="sng">
                <a:solidFill>
                  <a:schemeClr val="hlink"/>
                </a:solidFill>
                <a:latin typeface="Calibri"/>
                <a:ea typeface="Calibri"/>
                <a:cs typeface="Calibri"/>
                <a:sym typeface="Calibri"/>
                <a:hlinkClick r:id="rId3"/>
              </a:rPr>
              <a:t>sloa@rogers.com</a:t>
            </a:r>
            <a:endParaRPr b="0" i="0" sz="2200" u="none" cap="none" strike="noStrike">
              <a:latin typeface="Arial"/>
              <a:ea typeface="Arial"/>
              <a:cs typeface="Arial"/>
              <a:sym typeface="Arial"/>
            </a:endParaRPr>
          </a:p>
          <a:p>
            <a:pPr indent="-304800" lvl="0" marL="304800" marR="0" rtl="0" algn="l">
              <a:lnSpc>
                <a:spcPct val="100000"/>
              </a:lnSpc>
              <a:spcBef>
                <a:spcPts val="400"/>
              </a:spcBef>
              <a:spcAft>
                <a:spcPts val="0"/>
              </a:spcAft>
              <a:buClr>
                <a:srgbClr val="000000"/>
              </a:buClr>
              <a:buSzPts val="2200"/>
              <a:buFont typeface="Arial"/>
              <a:buChar char="•"/>
            </a:pPr>
            <a:r>
              <a:rPr lang="en-CA" sz="2200">
                <a:latin typeface="Calibri"/>
                <a:ea typeface="Calibri"/>
                <a:cs typeface="Calibri"/>
                <a:sym typeface="Calibri"/>
              </a:rPr>
              <a:t>R</a:t>
            </a:r>
            <a:r>
              <a:rPr b="0" i="0" lang="en-CA" sz="2200" u="none" cap="none" strike="noStrike">
                <a:solidFill>
                  <a:srgbClr val="000000"/>
                </a:solidFill>
                <a:latin typeface="Calibri"/>
                <a:ea typeface="Calibri"/>
                <a:cs typeface="Calibri"/>
                <a:sym typeface="Calibri"/>
              </a:rPr>
              <a:t>esidents </a:t>
            </a:r>
            <a:r>
              <a:rPr lang="en-CA" sz="2200">
                <a:latin typeface="Calibri"/>
                <a:ea typeface="Calibri"/>
                <a:cs typeface="Calibri"/>
                <a:sym typeface="Calibri"/>
              </a:rPr>
              <a:t>should make sure </a:t>
            </a:r>
            <a:r>
              <a:rPr b="0" i="0" lang="en-CA" sz="2200" u="none" cap="none" strike="noStrike">
                <a:solidFill>
                  <a:srgbClr val="000000"/>
                </a:solidFill>
                <a:latin typeface="Calibri"/>
                <a:ea typeface="Calibri"/>
                <a:cs typeface="Calibri"/>
                <a:sym typeface="Calibri"/>
              </a:rPr>
              <a:t>to provide SLOA with an active email address if they </a:t>
            </a:r>
            <a:r>
              <a:rPr lang="en-CA" sz="2200">
                <a:latin typeface="Calibri"/>
                <a:ea typeface="Calibri"/>
                <a:cs typeface="Calibri"/>
                <a:sym typeface="Calibri"/>
              </a:rPr>
              <a:t>want</a:t>
            </a:r>
            <a:r>
              <a:rPr b="0" i="0" lang="en-CA" sz="2200" u="none" cap="none" strike="noStrike">
                <a:solidFill>
                  <a:srgbClr val="000000"/>
                </a:solidFill>
                <a:latin typeface="Calibri"/>
                <a:ea typeface="Calibri"/>
                <a:cs typeface="Calibri"/>
                <a:sym typeface="Calibri"/>
              </a:rPr>
              <a:t> to receive </a:t>
            </a:r>
            <a:r>
              <a:rPr lang="en-CA" sz="2200">
                <a:latin typeface="Calibri"/>
                <a:ea typeface="Calibri"/>
                <a:cs typeface="Calibri"/>
                <a:sym typeface="Calibri"/>
              </a:rPr>
              <a:t>community notifications</a:t>
            </a:r>
            <a:endParaRPr b="0" i="0" sz="2200" u="none" cap="none" strike="noStrike">
              <a:latin typeface="Arial"/>
              <a:ea typeface="Arial"/>
              <a:cs typeface="Arial"/>
              <a:sym typeface="Arial"/>
            </a:endParaRPr>
          </a:p>
          <a:p>
            <a:pPr indent="-304800" lvl="0" marL="304800" marR="0" rtl="0" algn="l">
              <a:lnSpc>
                <a:spcPct val="100000"/>
              </a:lnSpc>
              <a:spcBef>
                <a:spcPts val="400"/>
              </a:spcBef>
              <a:spcAft>
                <a:spcPts val="0"/>
              </a:spcAft>
              <a:buClr>
                <a:srgbClr val="000000"/>
              </a:buClr>
              <a:buSzPts val="2200"/>
              <a:buFont typeface="Arial"/>
              <a:buChar char="•"/>
            </a:pPr>
            <a:r>
              <a:rPr b="0" i="0" lang="en-CA" sz="2200" u="none" cap="none" strike="noStrike">
                <a:solidFill>
                  <a:srgbClr val="000000"/>
                </a:solidFill>
                <a:latin typeface="Calibri"/>
                <a:ea typeface="Calibri"/>
                <a:cs typeface="Calibri"/>
                <a:sym typeface="Calibri"/>
              </a:rPr>
              <a:t>Email addresses collected by SLOA are not shared. All SLOA communications are sent out using blind carbon copy (</a:t>
            </a:r>
            <a:r>
              <a:rPr b="0" i="0" lang="en-CA" sz="2200" u="none" cap="none" strike="noStrike">
                <a:solidFill>
                  <a:srgbClr val="000000"/>
                </a:solidFill>
                <a:latin typeface="Calibri"/>
                <a:ea typeface="Calibri"/>
                <a:cs typeface="Calibri"/>
                <a:sym typeface="Calibri"/>
              </a:rPr>
              <a:t>bcc</a:t>
            </a:r>
            <a:r>
              <a:rPr b="0" i="0" lang="en-CA" sz="2200" u="none" cap="none" strike="noStrike">
                <a:solidFill>
                  <a:srgbClr val="000000"/>
                </a:solidFill>
                <a:latin typeface="Calibri"/>
                <a:ea typeface="Calibri"/>
                <a:cs typeface="Calibri"/>
                <a:sym typeface="Calibri"/>
              </a:rPr>
              <a:t>)</a:t>
            </a:r>
            <a:endParaRPr b="0" i="0" sz="2200" u="none" cap="none" strike="noStrike">
              <a:latin typeface="Arial"/>
              <a:ea typeface="Arial"/>
              <a:cs typeface="Arial"/>
              <a:sym typeface="Arial"/>
            </a:endParaRPr>
          </a:p>
          <a:p>
            <a:pPr indent="-304800" lvl="0" marL="304800" marR="0" rtl="0" algn="l">
              <a:lnSpc>
                <a:spcPct val="100000"/>
              </a:lnSpc>
              <a:spcBef>
                <a:spcPts val="400"/>
              </a:spcBef>
              <a:spcAft>
                <a:spcPts val="0"/>
              </a:spcAft>
              <a:buClr>
                <a:srgbClr val="000000"/>
              </a:buClr>
              <a:buSzPts val="2200"/>
              <a:buFont typeface="Arial"/>
              <a:buChar char="•"/>
            </a:pPr>
            <a:r>
              <a:rPr b="0" i="0" lang="en-CA" sz="2200" u="none" cap="none" strike="noStrike">
                <a:solidFill>
                  <a:srgbClr val="000000"/>
                </a:solidFill>
                <a:latin typeface="Calibri"/>
                <a:ea typeface="Calibri"/>
                <a:cs typeface="Calibri"/>
                <a:sym typeface="Calibri"/>
              </a:rPr>
              <a:t>SLOA email distribution list is used ONLY for the information that is pertinent to the ENTIRE community (</a:t>
            </a:r>
            <a:r>
              <a:rPr lang="en-CA" sz="2200">
                <a:latin typeface="Calibri"/>
                <a:ea typeface="Calibri"/>
                <a:cs typeface="Calibri"/>
                <a:sym typeface="Calibri"/>
              </a:rPr>
              <a:t>examples:</a:t>
            </a:r>
            <a:r>
              <a:rPr b="0" i="0" lang="en-CA" sz="2200" u="none" cap="none" strike="noStrike">
                <a:solidFill>
                  <a:srgbClr val="000000"/>
                </a:solidFill>
                <a:latin typeface="Calibri"/>
                <a:ea typeface="Calibri"/>
                <a:cs typeface="Calibri"/>
                <a:sym typeface="Calibri"/>
              </a:rPr>
              <a:t> lost/found items or pets, vandalism/public safety concerns, SLOA organized activitie</a:t>
            </a:r>
            <a:r>
              <a:rPr lang="en-CA" sz="2200">
                <a:latin typeface="Calibri"/>
                <a:ea typeface="Calibri"/>
                <a:cs typeface="Calibri"/>
                <a:sym typeface="Calibri"/>
              </a:rPr>
              <a:t>s</a:t>
            </a:r>
            <a:r>
              <a:rPr b="0" i="0" lang="en-CA" sz="2200" u="none" cap="none" strike="noStrike">
                <a:solidFill>
                  <a:srgbClr val="000000"/>
                </a:solidFill>
                <a:latin typeface="Calibri"/>
                <a:ea typeface="Calibri"/>
                <a:cs typeface="Calibri"/>
                <a:sym typeface="Calibri"/>
              </a:rPr>
              <a:t>)</a:t>
            </a:r>
            <a:endParaRPr b="0" i="0" sz="2200" u="none" cap="none" strike="noStrike">
              <a:latin typeface="Arial"/>
              <a:ea typeface="Arial"/>
              <a:cs typeface="Arial"/>
              <a:sym typeface="Arial"/>
            </a:endParaRPr>
          </a:p>
          <a:p>
            <a:pPr indent="-304800" lvl="0" marL="304800" marR="0" rtl="0" algn="l">
              <a:lnSpc>
                <a:spcPct val="100000"/>
              </a:lnSpc>
              <a:spcBef>
                <a:spcPts val="400"/>
              </a:spcBef>
              <a:spcAft>
                <a:spcPts val="0"/>
              </a:spcAft>
              <a:buClr>
                <a:srgbClr val="000000"/>
              </a:buClr>
              <a:buSzPts val="2200"/>
              <a:buFont typeface="Arial"/>
              <a:buChar char="•"/>
            </a:pPr>
            <a:r>
              <a:rPr lang="en-CA" sz="2200">
                <a:latin typeface="Calibri"/>
                <a:ea typeface="Calibri"/>
                <a:cs typeface="Calibri"/>
                <a:sym typeface="Calibri"/>
              </a:rPr>
              <a:t>SLOA distribution list IS NOT used for p</a:t>
            </a:r>
            <a:r>
              <a:rPr b="0" i="0" lang="en-CA" sz="2200" u="none" cap="none" strike="noStrike">
                <a:solidFill>
                  <a:srgbClr val="000000"/>
                </a:solidFill>
                <a:latin typeface="Calibri"/>
                <a:ea typeface="Calibri"/>
                <a:cs typeface="Calibri"/>
                <a:sym typeface="Calibri"/>
              </a:rPr>
              <a:t>ersonal services ads, charitable causes, fundraisers, house sitting, etc.,  no matter how laudable or beneficial the cause</a:t>
            </a:r>
            <a:endParaRPr sz="2200">
              <a:latin typeface="Calibri"/>
              <a:ea typeface="Calibri"/>
              <a:cs typeface="Calibri"/>
              <a:sym typeface="Calibri"/>
            </a:endParaRPr>
          </a:p>
          <a:p>
            <a:pPr indent="-304800" lvl="0" marL="304800" marR="0" rtl="0" algn="l">
              <a:lnSpc>
                <a:spcPct val="100000"/>
              </a:lnSpc>
              <a:spcBef>
                <a:spcPts val="400"/>
              </a:spcBef>
              <a:spcAft>
                <a:spcPts val="0"/>
              </a:spcAft>
              <a:buClr>
                <a:srgbClr val="000000"/>
              </a:buClr>
              <a:buSzPts val="2200"/>
              <a:buFont typeface="Arial"/>
              <a:buChar char="•"/>
            </a:pPr>
            <a:r>
              <a:rPr lang="en-CA" sz="2200">
                <a:latin typeface="Calibri"/>
                <a:ea typeface="Calibri"/>
                <a:cs typeface="Calibri"/>
                <a:sym typeface="Calibri"/>
              </a:rPr>
              <a:t>Such messages</a:t>
            </a:r>
            <a:r>
              <a:rPr b="0" i="0" lang="en-CA" sz="2200" u="none" cap="none" strike="noStrike">
                <a:solidFill>
                  <a:srgbClr val="000000"/>
                </a:solidFill>
                <a:latin typeface="Calibri"/>
                <a:ea typeface="Calibri"/>
                <a:cs typeface="Calibri"/>
                <a:sym typeface="Calibri"/>
              </a:rPr>
              <a:t> are allowed and welcome on our “SLOA” Facebook Group</a:t>
            </a:r>
            <a:r>
              <a:rPr lang="en-CA" sz="2200">
                <a:latin typeface="Calibri"/>
                <a:ea typeface="Calibri"/>
                <a:cs typeface="Calibri"/>
                <a:sym typeface="Calibri"/>
              </a:rPr>
              <a:t> </a:t>
            </a:r>
            <a:r>
              <a:rPr b="0" i="0" lang="en-CA" sz="2200" u="none" cap="none" strike="noStrike">
                <a:solidFill>
                  <a:srgbClr val="000000"/>
                </a:solidFill>
                <a:latin typeface="Calibri"/>
                <a:ea typeface="Calibri"/>
                <a:cs typeface="Calibri"/>
                <a:sym typeface="Calibri"/>
              </a:rPr>
              <a:t>(Please join!)</a:t>
            </a:r>
            <a:endParaRPr b="0" i="0" sz="2200" u="none" cap="none" strike="noStrike">
              <a:latin typeface="Arial"/>
              <a:ea typeface="Arial"/>
              <a:cs typeface="Arial"/>
              <a:sym typeface="Arial"/>
            </a:endParaRPr>
          </a:p>
          <a:p>
            <a:pPr indent="0" lvl="0" marL="0" marR="0" rtl="0" algn="l">
              <a:lnSpc>
                <a:spcPct val="100000"/>
              </a:lnSpc>
              <a:spcBef>
                <a:spcPts val="400"/>
              </a:spcBef>
              <a:spcAft>
                <a:spcPts val="0"/>
              </a:spcAft>
              <a:buNone/>
            </a:pPr>
            <a:r>
              <a:t/>
            </a:r>
            <a:endParaRPr b="0" i="0" sz="2200" u="none" cap="none" strike="noStrike">
              <a:latin typeface="Arial"/>
              <a:ea typeface="Arial"/>
              <a:cs typeface="Arial"/>
              <a:sym typeface="Arial"/>
            </a:endParaRPr>
          </a:p>
          <a:p>
            <a:pPr indent="0" lvl="0" marL="0" marR="0" rtl="0" algn="l">
              <a:lnSpc>
                <a:spcPct val="100000"/>
              </a:lnSpc>
              <a:spcBef>
                <a:spcPts val="400"/>
              </a:spcBef>
              <a:spcAft>
                <a:spcPts val="0"/>
              </a:spcAft>
              <a:buNone/>
            </a:pPr>
            <a:r>
              <a:t/>
            </a:r>
            <a:endParaRPr b="0" i="0" sz="2200" u="none" cap="none" strike="noStrike">
              <a:latin typeface="Arial"/>
              <a:ea typeface="Arial"/>
              <a:cs typeface="Arial"/>
              <a:sym typeface="Arial"/>
            </a:endParaRPr>
          </a:p>
        </p:txBody>
      </p:sp>
      <p:grpSp>
        <p:nvGrpSpPr>
          <p:cNvPr id="643" name="Google Shape;643;p91"/>
          <p:cNvGrpSpPr/>
          <p:nvPr/>
        </p:nvGrpSpPr>
        <p:grpSpPr>
          <a:xfrm>
            <a:off x="7756729" y="274846"/>
            <a:ext cx="1263877" cy="1407888"/>
            <a:chOff x="10904401" y="5751369"/>
            <a:chExt cx="1338427" cy="1407888"/>
          </a:xfrm>
        </p:grpSpPr>
        <p:pic>
          <p:nvPicPr>
            <p:cNvPr id="644" name="Google Shape;644;p91"/>
            <p:cNvPicPr preferRelativeResize="0"/>
            <p:nvPr/>
          </p:nvPicPr>
          <p:blipFill rotWithShape="1">
            <a:blip r:embed="rId4">
              <a:alphaModFix/>
            </a:blip>
            <a:srcRect b="0" l="71246" r="0" t="0"/>
            <a:stretch/>
          </p:blipFill>
          <p:spPr>
            <a:xfrm>
              <a:off x="10904401" y="5751369"/>
              <a:ext cx="1338427" cy="950388"/>
            </a:xfrm>
            <a:prstGeom prst="rect">
              <a:avLst/>
            </a:prstGeom>
            <a:noFill/>
            <a:ln>
              <a:noFill/>
            </a:ln>
          </p:spPr>
        </p:pic>
        <p:sp>
          <p:nvSpPr>
            <p:cNvPr id="645" name="Google Shape;645;p91"/>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6"/>
          <p:cNvSpPr/>
          <p:nvPr/>
        </p:nvSpPr>
        <p:spPr>
          <a:xfrm>
            <a:off x="457110" y="274680"/>
            <a:ext cx="8229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Opening Motions</a:t>
            </a:r>
            <a:endParaRPr b="0" i="0" sz="4000" u="none" cap="none" strike="noStrike">
              <a:latin typeface="Arial"/>
              <a:ea typeface="Arial"/>
              <a:cs typeface="Arial"/>
              <a:sym typeface="Arial"/>
            </a:endParaRPr>
          </a:p>
        </p:txBody>
      </p:sp>
      <p:sp>
        <p:nvSpPr>
          <p:cNvPr id="250" name="Google Shape;250;p56"/>
          <p:cNvSpPr/>
          <p:nvPr/>
        </p:nvSpPr>
        <p:spPr>
          <a:xfrm>
            <a:off x="879800" y="1600202"/>
            <a:ext cx="7162200" cy="47868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1" i="0" lang="en-CA" sz="2900" u="none" cap="none" strike="noStrike">
                <a:solidFill>
                  <a:srgbClr val="000000"/>
                </a:solidFill>
                <a:latin typeface="Calibri"/>
                <a:ea typeface="Calibri"/>
                <a:cs typeface="Calibri"/>
                <a:sym typeface="Calibri"/>
              </a:rPr>
              <a:t>Motion 1</a:t>
            </a:r>
            <a:r>
              <a:rPr b="0" i="0" lang="en-CA" sz="2900" u="none" cap="none" strike="noStrike">
                <a:solidFill>
                  <a:srgbClr val="000000"/>
                </a:solidFill>
                <a:latin typeface="Calibri"/>
                <a:ea typeface="Calibri"/>
                <a:cs typeface="Calibri"/>
                <a:sym typeface="Calibri"/>
              </a:rPr>
              <a:t>: to approve the 202</a:t>
            </a:r>
            <a:r>
              <a:rPr lang="en-CA" sz="2900">
                <a:latin typeface="Calibri"/>
                <a:ea typeface="Calibri"/>
                <a:cs typeface="Calibri"/>
                <a:sym typeface="Calibri"/>
              </a:rPr>
              <a:t>2</a:t>
            </a:r>
            <a:r>
              <a:rPr b="0" i="0" lang="en-CA" sz="2900" u="none" cap="none" strike="noStrike">
                <a:solidFill>
                  <a:srgbClr val="000000"/>
                </a:solidFill>
                <a:latin typeface="Calibri"/>
                <a:ea typeface="Calibri"/>
                <a:cs typeface="Calibri"/>
                <a:sym typeface="Calibri"/>
              </a:rPr>
              <a:t> SLOA AGM</a:t>
            </a:r>
            <a:r>
              <a:rPr b="0" i="0" lang="en-CA" sz="2900" u="none" cap="none" strike="noStrike">
                <a:solidFill>
                  <a:srgbClr val="000000"/>
                </a:solidFill>
                <a:latin typeface="Calibri"/>
                <a:ea typeface="Calibri"/>
                <a:cs typeface="Calibri"/>
                <a:sym typeface="Calibri"/>
              </a:rPr>
              <a:t> agenda</a:t>
            </a:r>
            <a:endParaRPr b="0" i="0" sz="2900" u="none" cap="none" strike="noStrike">
              <a:solidFill>
                <a:srgbClr val="000000"/>
              </a:solidFill>
              <a:latin typeface="Calibri"/>
              <a:ea typeface="Calibri"/>
              <a:cs typeface="Calibri"/>
              <a:sym typeface="Calibri"/>
            </a:endParaRPr>
          </a:p>
          <a:p>
            <a:pPr indent="406400" lvl="0" marL="0" marR="0" rtl="0" algn="l">
              <a:lnSpc>
                <a:spcPct val="100000"/>
              </a:lnSpc>
              <a:spcBef>
                <a:spcPts val="0"/>
              </a:spcBef>
              <a:spcAft>
                <a:spcPts val="0"/>
              </a:spcAft>
              <a:buNone/>
            </a:pPr>
            <a:r>
              <a:t/>
            </a:r>
            <a:endParaRPr sz="1800">
              <a:latin typeface="Calibri"/>
              <a:ea typeface="Calibri"/>
              <a:cs typeface="Calibri"/>
              <a:sym typeface="Calibri"/>
            </a:endParaRPr>
          </a:p>
          <a:p>
            <a:pPr indent="406400" lvl="0" marL="0" marR="0" rtl="0" algn="l">
              <a:lnSpc>
                <a:spcPct val="100000"/>
              </a:lnSpc>
              <a:spcBef>
                <a:spcPts val="0"/>
              </a:spcBef>
              <a:spcAft>
                <a:spcPts val="0"/>
              </a:spcAft>
              <a:buNone/>
            </a:pPr>
            <a:r>
              <a:t/>
            </a:r>
            <a:endParaRPr sz="2900">
              <a:latin typeface="Calibri"/>
              <a:ea typeface="Calibri"/>
              <a:cs typeface="Calibri"/>
              <a:sym typeface="Calibri"/>
            </a:endParaRPr>
          </a:p>
          <a:p>
            <a:pPr indent="0" lvl="0" marL="0" marR="0" rtl="0" algn="l">
              <a:lnSpc>
                <a:spcPct val="100000"/>
              </a:lnSpc>
              <a:spcBef>
                <a:spcPts val="600"/>
              </a:spcBef>
              <a:spcAft>
                <a:spcPts val="0"/>
              </a:spcAft>
              <a:buNone/>
            </a:pPr>
            <a:r>
              <a:rPr b="1" i="0" lang="en-CA" sz="2900" u="none" cap="none" strike="noStrike">
                <a:solidFill>
                  <a:srgbClr val="000000"/>
                </a:solidFill>
                <a:latin typeface="Calibri"/>
                <a:ea typeface="Calibri"/>
                <a:cs typeface="Calibri"/>
                <a:sym typeface="Calibri"/>
              </a:rPr>
              <a:t>Motion 2</a:t>
            </a:r>
            <a:r>
              <a:rPr b="0" i="0" lang="en-CA" sz="2900" u="none" cap="none" strike="noStrike">
                <a:solidFill>
                  <a:srgbClr val="000000"/>
                </a:solidFill>
                <a:latin typeface="Calibri"/>
                <a:ea typeface="Calibri"/>
                <a:cs typeface="Calibri"/>
                <a:sym typeface="Calibri"/>
              </a:rPr>
              <a:t>: </a:t>
            </a:r>
            <a:r>
              <a:rPr lang="en-CA" sz="2900">
                <a:latin typeface="Calibri"/>
                <a:ea typeface="Calibri"/>
                <a:cs typeface="Calibri"/>
                <a:sym typeface="Calibri"/>
              </a:rPr>
              <a:t> </a:t>
            </a:r>
            <a:r>
              <a:rPr b="0" i="0" lang="en-CA" sz="2900" u="none" cap="none" strike="noStrike">
                <a:solidFill>
                  <a:srgbClr val="000000"/>
                </a:solidFill>
                <a:latin typeface="Calibri"/>
                <a:ea typeface="Calibri"/>
                <a:cs typeface="Calibri"/>
                <a:sym typeface="Calibri"/>
              </a:rPr>
              <a:t>to approve the minutes from the AGM held 2</a:t>
            </a:r>
            <a:r>
              <a:rPr lang="en-CA" sz="2900">
                <a:latin typeface="Calibri"/>
                <a:ea typeface="Calibri"/>
                <a:cs typeface="Calibri"/>
                <a:sym typeface="Calibri"/>
              </a:rPr>
              <a:t>5</a:t>
            </a:r>
            <a:r>
              <a:rPr b="0" i="0" lang="en-CA" sz="2900" u="none" cap="none" strike="noStrike">
                <a:solidFill>
                  <a:srgbClr val="000000"/>
                </a:solidFill>
                <a:latin typeface="Calibri"/>
                <a:ea typeface="Calibri"/>
                <a:cs typeface="Calibri"/>
                <a:sym typeface="Calibri"/>
              </a:rPr>
              <a:t> </a:t>
            </a:r>
            <a:r>
              <a:rPr lang="en-CA" sz="2900">
                <a:latin typeface="Calibri"/>
                <a:ea typeface="Calibri"/>
                <a:cs typeface="Calibri"/>
                <a:sym typeface="Calibri"/>
              </a:rPr>
              <a:t>N</a:t>
            </a:r>
            <a:r>
              <a:rPr b="0" i="0" lang="en-CA" sz="2900" u="none" cap="none" strike="noStrike">
                <a:solidFill>
                  <a:srgbClr val="000000"/>
                </a:solidFill>
                <a:latin typeface="Calibri"/>
                <a:ea typeface="Calibri"/>
                <a:cs typeface="Calibri"/>
                <a:sym typeface="Calibri"/>
              </a:rPr>
              <a:t>ovember 20</a:t>
            </a:r>
            <a:r>
              <a:rPr lang="en-CA" sz="2900">
                <a:latin typeface="Calibri"/>
                <a:ea typeface="Calibri"/>
                <a:cs typeface="Calibri"/>
                <a:sym typeface="Calibri"/>
              </a:rPr>
              <a:t>21</a:t>
            </a:r>
            <a:endParaRPr b="0" i="0" sz="29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500"/>
          </a:p>
        </p:txBody>
      </p:sp>
      <p:grpSp>
        <p:nvGrpSpPr>
          <p:cNvPr id="251" name="Google Shape;251;p56"/>
          <p:cNvGrpSpPr/>
          <p:nvPr/>
        </p:nvGrpSpPr>
        <p:grpSpPr>
          <a:xfrm>
            <a:off x="7756729" y="274846"/>
            <a:ext cx="1263877" cy="1407888"/>
            <a:chOff x="10904401" y="5751369"/>
            <a:chExt cx="1338427" cy="1407888"/>
          </a:xfrm>
        </p:grpSpPr>
        <p:pic>
          <p:nvPicPr>
            <p:cNvPr id="252" name="Google Shape;252;p56"/>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53" name="Google Shape;253;p56"/>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2"/>
          <p:cNvSpPr/>
          <p:nvPr/>
        </p:nvSpPr>
        <p:spPr>
          <a:xfrm>
            <a:off x="457114" y="274676"/>
            <a:ext cx="7113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SLOA Communications</a:t>
            </a:r>
            <a:endParaRPr b="0" i="0" sz="4000" u="none" cap="none" strike="noStrike">
              <a:latin typeface="Arial"/>
              <a:ea typeface="Arial"/>
              <a:cs typeface="Arial"/>
              <a:sym typeface="Arial"/>
            </a:endParaRPr>
          </a:p>
        </p:txBody>
      </p:sp>
      <p:grpSp>
        <p:nvGrpSpPr>
          <p:cNvPr id="652" name="Google Shape;652;p92"/>
          <p:cNvGrpSpPr/>
          <p:nvPr/>
        </p:nvGrpSpPr>
        <p:grpSpPr>
          <a:xfrm>
            <a:off x="7756729" y="274846"/>
            <a:ext cx="1263877" cy="1407888"/>
            <a:chOff x="10904401" y="5751369"/>
            <a:chExt cx="1338427" cy="1407888"/>
          </a:xfrm>
        </p:grpSpPr>
        <p:pic>
          <p:nvPicPr>
            <p:cNvPr id="653" name="Google Shape;653;p92"/>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54" name="Google Shape;654;p92"/>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655" name="Google Shape;655;p92"/>
          <p:cNvSpPr txBox="1"/>
          <p:nvPr/>
        </p:nvSpPr>
        <p:spPr>
          <a:xfrm>
            <a:off x="1110725" y="1505450"/>
            <a:ext cx="6295800" cy="8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000"/>
              <a:t>We have a Facebook Group, </a:t>
            </a:r>
            <a:r>
              <a:rPr lang="en-CA" sz="2000">
                <a:solidFill>
                  <a:schemeClr val="dk1"/>
                </a:solidFill>
              </a:rPr>
              <a:t>Please join us!</a:t>
            </a:r>
            <a:endParaRPr sz="20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CA"/>
              <a:t>P</a:t>
            </a:r>
            <a:r>
              <a:rPr lang="en-CA"/>
              <a:t>rivate and limited to people living in the community.</a:t>
            </a:r>
            <a:endParaRPr/>
          </a:p>
          <a:p>
            <a:pPr indent="0" lvl="0" marL="0" rtl="0" algn="l">
              <a:spcBef>
                <a:spcPts val="0"/>
              </a:spcBef>
              <a:spcAft>
                <a:spcPts val="0"/>
              </a:spcAft>
              <a:buNone/>
            </a:pPr>
            <a:r>
              <a:t/>
            </a:r>
            <a:endParaRPr/>
          </a:p>
        </p:txBody>
      </p:sp>
      <p:pic>
        <p:nvPicPr>
          <p:cNvPr id="656" name="Google Shape;656;p92"/>
          <p:cNvPicPr preferRelativeResize="0"/>
          <p:nvPr/>
        </p:nvPicPr>
        <p:blipFill>
          <a:blip r:embed="rId4">
            <a:alphaModFix/>
          </a:blip>
          <a:stretch>
            <a:fillRect/>
          </a:stretch>
        </p:blipFill>
        <p:spPr>
          <a:xfrm>
            <a:off x="1156550" y="2598275"/>
            <a:ext cx="6830899" cy="37070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93"/>
          <p:cNvSpPr/>
          <p:nvPr/>
        </p:nvSpPr>
        <p:spPr>
          <a:xfrm>
            <a:off x="457101" y="274675"/>
            <a:ext cx="7161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Volunteers Make the Community</a:t>
            </a:r>
            <a:endParaRPr b="0" i="0" sz="4000" u="none" cap="none" strike="noStrike">
              <a:latin typeface="Arial"/>
              <a:ea typeface="Arial"/>
              <a:cs typeface="Arial"/>
              <a:sym typeface="Arial"/>
            </a:endParaRPr>
          </a:p>
        </p:txBody>
      </p:sp>
      <p:sp>
        <p:nvSpPr>
          <p:cNvPr id="663" name="Google Shape;663;p93"/>
          <p:cNvSpPr/>
          <p:nvPr/>
        </p:nvSpPr>
        <p:spPr>
          <a:xfrm>
            <a:off x="755989" y="1978932"/>
            <a:ext cx="7632000" cy="4500000"/>
          </a:xfrm>
          <a:prstGeom prst="rect">
            <a:avLst/>
          </a:prstGeom>
          <a:noFill/>
          <a:ln>
            <a:noFill/>
          </a:ln>
        </p:spPr>
        <p:txBody>
          <a:bodyPr anchorCtr="0" anchor="t" bIns="40500" lIns="81050" spcFirstLastPara="1" rIns="81050" wrap="square" tIns="40500">
            <a:noAutofit/>
          </a:bodyPr>
          <a:lstStyle/>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All Board members are volunteers (no remuneration)</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1" i="0" lang="en-CA" sz="2000" u="none" cap="none" strike="noStrike">
                <a:solidFill>
                  <a:srgbClr val="000000"/>
                </a:solidFill>
                <a:latin typeface="Calibri"/>
                <a:ea typeface="Calibri"/>
                <a:cs typeface="Calibri"/>
                <a:sym typeface="Calibri"/>
              </a:rPr>
              <a:t>Volunteers can sit on special committees</a:t>
            </a:r>
            <a:endParaRPr b="1" i="0" sz="2000" u="none" cap="none" strike="noStrike"/>
          </a:p>
          <a:p>
            <a:pPr indent="-330200" lvl="0" marL="406400" marR="0" rtl="0" algn="l">
              <a:lnSpc>
                <a:spcPct val="100000"/>
              </a:lnSpc>
              <a:spcBef>
                <a:spcPts val="0"/>
              </a:spcBef>
              <a:spcAft>
                <a:spcPts val="0"/>
              </a:spcAft>
              <a:buClr>
                <a:srgbClr val="000000"/>
              </a:buClr>
              <a:buSzPts val="2000"/>
              <a:buFont typeface="Calibri"/>
              <a:buChar char="●"/>
            </a:pPr>
            <a:r>
              <a:rPr b="1" i="0" lang="en-CA" sz="2000" u="none" cap="none" strike="noStrike">
                <a:solidFill>
                  <a:srgbClr val="000000"/>
                </a:solidFill>
                <a:latin typeface="Calibri"/>
                <a:ea typeface="Calibri"/>
                <a:cs typeface="Calibri"/>
                <a:sym typeface="Calibri"/>
              </a:rPr>
              <a:t>Roughly 20% of households volunteer</a:t>
            </a:r>
            <a:endParaRPr b="1" i="0" sz="2000" u="none" cap="none" strike="noStrike"/>
          </a:p>
          <a:p>
            <a:pPr indent="0" lvl="0" marL="0" marR="0" rtl="0" algn="l">
              <a:lnSpc>
                <a:spcPct val="100000"/>
              </a:lnSpc>
              <a:spcBef>
                <a:spcPts val="0"/>
              </a:spcBef>
              <a:spcAft>
                <a:spcPts val="0"/>
              </a:spcAft>
              <a:buNone/>
            </a:pPr>
            <a:r>
              <a:t/>
            </a:r>
            <a:endParaRPr sz="2000">
              <a:latin typeface="Calibri"/>
              <a:ea typeface="Calibri"/>
              <a:cs typeface="Calibri"/>
              <a:sym typeface="Calibri"/>
            </a:endParaRPr>
          </a:p>
          <a:p>
            <a:pPr indent="0" lvl="0" marL="0" marR="0" rtl="0" algn="l">
              <a:lnSpc>
                <a:spcPct val="100000"/>
              </a:lnSpc>
              <a:spcBef>
                <a:spcPts val="0"/>
              </a:spcBef>
              <a:spcAft>
                <a:spcPts val="0"/>
              </a:spcAft>
              <a:buNone/>
            </a:pPr>
            <a:r>
              <a:rPr b="0" i="0" lang="en-CA" sz="2000" u="none" cap="none" strike="noStrike">
                <a:solidFill>
                  <a:srgbClr val="000000"/>
                </a:solidFill>
                <a:latin typeface="Calibri"/>
                <a:ea typeface="Calibri"/>
                <a:cs typeface="Calibri"/>
                <a:sym typeface="Calibri"/>
              </a:rPr>
              <a:t>You can help keep Sunset Lakes beautiful </a:t>
            </a:r>
            <a:r>
              <a:rPr lang="en-CA" sz="2000">
                <a:latin typeface="Calibri"/>
                <a:ea typeface="Calibri"/>
                <a:cs typeface="Calibri"/>
                <a:sym typeface="Calibri"/>
              </a:rPr>
              <a:t>by</a:t>
            </a:r>
            <a:r>
              <a:rPr b="0" i="0" lang="en-CA"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000">
              <a:latin typeface="Calibri"/>
              <a:ea typeface="Calibri"/>
              <a:cs typeface="Calibri"/>
              <a:sym typeface="Calibri"/>
            </a:endParaRPr>
          </a:p>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Raking lake shorelines</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Preventing overgrowth of grass on common walkways</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Tidying up at the pool area </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Community events</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0" i="0" lang="en-CA" sz="2000" u="none" cap="none" strike="noStrike">
                <a:solidFill>
                  <a:srgbClr val="000000"/>
                </a:solidFill>
                <a:latin typeface="Calibri"/>
                <a:ea typeface="Calibri"/>
                <a:cs typeface="Calibri"/>
                <a:sym typeface="Calibri"/>
              </a:rPr>
              <a:t>Weeding entrances and pool area</a:t>
            </a:r>
            <a:endParaRPr b="0" i="0" sz="2000" u="none" cap="none" strike="noStrike">
              <a:latin typeface="Arial"/>
              <a:ea typeface="Arial"/>
              <a:cs typeface="Arial"/>
              <a:sym typeface="Arial"/>
            </a:endParaRPr>
          </a:p>
          <a:p>
            <a:pPr indent="-330200" lvl="0" marL="406400" marR="0" rtl="0" algn="l">
              <a:lnSpc>
                <a:spcPct val="100000"/>
              </a:lnSpc>
              <a:spcBef>
                <a:spcPts val="0"/>
              </a:spcBef>
              <a:spcAft>
                <a:spcPts val="0"/>
              </a:spcAft>
              <a:buClr>
                <a:srgbClr val="000000"/>
              </a:buClr>
              <a:buSzPts val="2000"/>
              <a:buFont typeface="Calibri"/>
              <a:buChar char="●"/>
            </a:pPr>
            <a:r>
              <a:rPr b="1" i="0" lang="en-CA" sz="2000" u="none" cap="none" strike="noStrike">
                <a:solidFill>
                  <a:srgbClr val="000000"/>
                </a:solidFill>
                <a:latin typeface="Calibri"/>
                <a:ea typeface="Calibri"/>
                <a:cs typeface="Calibri"/>
                <a:sym typeface="Calibri"/>
              </a:rPr>
              <a:t>Participation in clean-up activities</a:t>
            </a:r>
            <a:endParaRPr b="1" i="0" sz="2000" u="none" cap="none" strike="noStrike"/>
          </a:p>
          <a:p>
            <a:pPr indent="-330200" lvl="0" marL="406400" marR="0" rtl="0" algn="l">
              <a:lnSpc>
                <a:spcPct val="100000"/>
              </a:lnSpc>
              <a:spcBef>
                <a:spcPts val="0"/>
              </a:spcBef>
              <a:spcAft>
                <a:spcPts val="0"/>
              </a:spcAft>
              <a:buClr>
                <a:srgbClr val="000000"/>
              </a:buClr>
              <a:buSzPts val="2000"/>
              <a:buFont typeface="Calibri"/>
              <a:buChar char="●"/>
            </a:pPr>
            <a:r>
              <a:rPr b="1" i="0" lang="en-CA" sz="2000" u="none" cap="none" strike="noStrike">
                <a:solidFill>
                  <a:srgbClr val="000000"/>
                </a:solidFill>
                <a:latin typeface="Calibri"/>
                <a:ea typeface="Calibri"/>
                <a:cs typeface="Calibri"/>
                <a:sym typeface="Calibri"/>
              </a:rPr>
              <a:t>Encourag</a:t>
            </a:r>
            <a:r>
              <a:rPr b="1" lang="en-CA" sz="2000">
                <a:latin typeface="Calibri"/>
                <a:ea typeface="Calibri"/>
                <a:cs typeface="Calibri"/>
                <a:sym typeface="Calibri"/>
              </a:rPr>
              <a:t>ing</a:t>
            </a:r>
            <a:r>
              <a:rPr b="1" i="0" lang="en-CA" sz="2000" u="none" cap="none" strike="noStrike">
                <a:solidFill>
                  <a:srgbClr val="000000"/>
                </a:solidFill>
                <a:latin typeface="Calibri"/>
                <a:ea typeface="Calibri"/>
                <a:cs typeface="Calibri"/>
                <a:sym typeface="Calibri"/>
              </a:rPr>
              <a:t> your high school students to earn volunteer hrs </a:t>
            </a:r>
            <a:endParaRPr b="1" i="0" sz="2000" u="none" cap="none" strike="noStrike"/>
          </a:p>
          <a:p>
            <a:pPr indent="0" lvl="0" marL="0" marR="0" rtl="0" algn="l">
              <a:lnSpc>
                <a:spcPct val="100000"/>
              </a:lnSpc>
              <a:spcBef>
                <a:spcPts val="0"/>
              </a:spcBef>
              <a:spcAft>
                <a:spcPts val="0"/>
              </a:spcAft>
              <a:buNone/>
            </a:pPr>
            <a:r>
              <a:rPr b="0" i="0" lang="en-CA" sz="2000" u="none" cap="none" strike="noStrike">
                <a:solidFill>
                  <a:srgbClr val="000000"/>
                </a:solidFill>
                <a:latin typeface="Calibri"/>
                <a:ea typeface="Calibri"/>
                <a:cs typeface="Calibri"/>
                <a:sym typeface="Calibri"/>
              </a:rPr>
              <a:t>	</a:t>
            </a:r>
            <a:endParaRPr b="0" i="0" sz="2000" u="none" cap="none" strike="noStrike">
              <a:latin typeface="Arial"/>
              <a:ea typeface="Arial"/>
              <a:cs typeface="Arial"/>
              <a:sym typeface="Arial"/>
            </a:endParaRPr>
          </a:p>
        </p:txBody>
      </p:sp>
      <p:grpSp>
        <p:nvGrpSpPr>
          <p:cNvPr id="664" name="Google Shape;664;p93"/>
          <p:cNvGrpSpPr/>
          <p:nvPr/>
        </p:nvGrpSpPr>
        <p:grpSpPr>
          <a:xfrm>
            <a:off x="7756729" y="274846"/>
            <a:ext cx="1263877" cy="1407888"/>
            <a:chOff x="10904401" y="5751369"/>
            <a:chExt cx="1338427" cy="1407888"/>
          </a:xfrm>
        </p:grpSpPr>
        <p:pic>
          <p:nvPicPr>
            <p:cNvPr id="665" name="Google Shape;665;p93"/>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66" name="Google Shape;666;p93"/>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4"/>
          <p:cNvSpPr txBox="1"/>
          <p:nvPr/>
        </p:nvSpPr>
        <p:spPr>
          <a:xfrm>
            <a:off x="846500" y="1512000"/>
            <a:ext cx="7405500" cy="4685400"/>
          </a:xfrm>
          <a:prstGeom prst="rect">
            <a:avLst/>
          </a:prstGeom>
          <a:noFill/>
          <a:ln>
            <a:noFill/>
          </a:ln>
        </p:spPr>
        <p:txBody>
          <a:bodyPr anchorCtr="0" anchor="t" bIns="82300" lIns="82300" spcFirstLastPara="1" rIns="82300" wrap="square" tIns="82300">
            <a:noAutofit/>
          </a:bodyPr>
          <a:lstStyle/>
          <a:p>
            <a:pPr indent="0" lvl="0" marL="0" rtl="0" algn="l">
              <a:spcBef>
                <a:spcPts val="0"/>
              </a:spcBef>
              <a:spcAft>
                <a:spcPts val="0"/>
              </a:spcAft>
              <a:buNone/>
            </a:pPr>
            <a:r>
              <a:rPr lang="en-CA" sz="1800"/>
              <a:t>Pool Operations - Joe Furo</a:t>
            </a:r>
            <a:endParaRPr sz="1800"/>
          </a:p>
          <a:p>
            <a:pPr indent="0" lvl="0" marL="0" rtl="0" algn="l">
              <a:spcBef>
                <a:spcPts val="0"/>
              </a:spcBef>
              <a:spcAft>
                <a:spcPts val="0"/>
              </a:spcAft>
              <a:buNone/>
            </a:pPr>
            <a:r>
              <a:rPr lang="en-CA" sz="1800"/>
              <a:t>Tennis Courts - Marc St. Pierre</a:t>
            </a:r>
            <a:endParaRPr sz="1800"/>
          </a:p>
          <a:p>
            <a:pPr indent="0" lvl="0" marL="0" rtl="0" algn="l">
              <a:spcBef>
                <a:spcPts val="0"/>
              </a:spcBef>
              <a:spcAft>
                <a:spcPts val="0"/>
              </a:spcAft>
              <a:buNone/>
            </a:pPr>
            <a:r>
              <a:rPr lang="en-CA" sz="1800">
                <a:solidFill>
                  <a:schemeClr val="dk1"/>
                </a:solidFill>
              </a:rPr>
              <a:t>Community Trails / Pathways - Bill Rideout</a:t>
            </a:r>
            <a:endParaRPr sz="1800">
              <a:solidFill>
                <a:schemeClr val="dk1"/>
              </a:solidFill>
            </a:endParaRPr>
          </a:p>
          <a:p>
            <a:pPr indent="0" lvl="0" marL="0" rtl="0" algn="l">
              <a:spcBef>
                <a:spcPts val="0"/>
              </a:spcBef>
              <a:spcAft>
                <a:spcPts val="0"/>
              </a:spcAft>
              <a:buNone/>
            </a:pPr>
            <a:r>
              <a:rPr lang="en-CA" sz="1800">
                <a:solidFill>
                  <a:schemeClr val="dk1"/>
                </a:solidFill>
              </a:rPr>
              <a:t>Design Committee - Anu Joseph, Joe Furo, Sandi Bonini</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rPr lang="en-CA" sz="1800"/>
              <a:t>Volleyball court - Jess &amp; Rodney Allen</a:t>
            </a:r>
            <a:endParaRPr sz="1800"/>
          </a:p>
          <a:p>
            <a:pPr indent="0" lvl="0" marL="0" rtl="0" algn="l">
              <a:spcBef>
                <a:spcPts val="0"/>
              </a:spcBef>
              <a:spcAft>
                <a:spcPts val="0"/>
              </a:spcAft>
              <a:buNone/>
            </a:pPr>
            <a:r>
              <a:rPr b="1" lang="en-CA" sz="1800"/>
              <a:t>Beach Equipment at Sunset Lake &amp; Playground - needs a champion</a:t>
            </a:r>
            <a:endParaRPr b="1" sz="1800"/>
          </a:p>
          <a:p>
            <a:pPr indent="0" lvl="0" marL="0" rtl="0" algn="l">
              <a:spcBef>
                <a:spcPts val="0"/>
              </a:spcBef>
              <a:spcAft>
                <a:spcPts val="0"/>
              </a:spcAft>
              <a:buNone/>
            </a:pPr>
            <a:r>
              <a:rPr lang="en-CA" sz="1800">
                <a:solidFill>
                  <a:schemeClr val="dk1"/>
                </a:solidFill>
              </a:rPr>
              <a:t>Entrance Signs - Mark Saulnier</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rPr lang="en-CA" sz="1800"/>
              <a:t>Community Ambassadors - Doug Thompson &amp; Heather Counsell</a:t>
            </a:r>
            <a:endParaRPr sz="1800"/>
          </a:p>
          <a:p>
            <a:pPr indent="0" lvl="0" marL="0" rtl="0" algn="l">
              <a:spcBef>
                <a:spcPts val="0"/>
              </a:spcBef>
              <a:spcAft>
                <a:spcPts val="0"/>
              </a:spcAft>
              <a:buNone/>
            </a:pPr>
            <a:r>
              <a:rPr lang="en-CA" sz="1800"/>
              <a:t>SLOA Social Committee - Lesley Rideout - </a:t>
            </a:r>
            <a:r>
              <a:rPr b="1" lang="en-CA" sz="1800"/>
              <a:t>looking for a young family to </a:t>
            </a:r>
            <a:r>
              <a:rPr b="1" lang="en-CA" sz="1800"/>
              <a:t>assist</a:t>
            </a:r>
            <a:r>
              <a:rPr b="1" lang="en-CA" sz="1800"/>
              <a:t> with championing this committee</a:t>
            </a:r>
            <a:endParaRPr b="1" sz="1800"/>
          </a:p>
          <a:p>
            <a:pPr indent="0" lvl="0" marL="0" rtl="0" algn="l">
              <a:spcBef>
                <a:spcPts val="0"/>
              </a:spcBef>
              <a:spcAft>
                <a:spcPts val="0"/>
              </a:spcAft>
              <a:buNone/>
            </a:pPr>
            <a:r>
              <a:rPr lang="en-CA" sz="1800"/>
              <a:t>Events and Volunteer Hours Coordinator (for teens) - Lesley Rideout</a:t>
            </a:r>
            <a:endParaRPr sz="1800"/>
          </a:p>
        </p:txBody>
      </p:sp>
      <p:sp>
        <p:nvSpPr>
          <p:cNvPr id="673" name="Google Shape;673;p94"/>
          <p:cNvSpPr/>
          <p:nvPr/>
        </p:nvSpPr>
        <p:spPr>
          <a:xfrm>
            <a:off x="457102" y="274675"/>
            <a:ext cx="68496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Community Champions</a:t>
            </a:r>
            <a:endParaRPr b="0" i="0" sz="4000" u="none" cap="none" strike="noStrike">
              <a:latin typeface="Arial"/>
              <a:ea typeface="Arial"/>
              <a:cs typeface="Arial"/>
              <a:sym typeface="Arial"/>
            </a:endParaRPr>
          </a:p>
        </p:txBody>
      </p:sp>
      <p:grpSp>
        <p:nvGrpSpPr>
          <p:cNvPr id="674" name="Google Shape;674;p94"/>
          <p:cNvGrpSpPr/>
          <p:nvPr/>
        </p:nvGrpSpPr>
        <p:grpSpPr>
          <a:xfrm>
            <a:off x="7756729" y="274846"/>
            <a:ext cx="1263877" cy="1407888"/>
            <a:chOff x="10904401" y="5751369"/>
            <a:chExt cx="1338427" cy="1407888"/>
          </a:xfrm>
        </p:grpSpPr>
        <p:pic>
          <p:nvPicPr>
            <p:cNvPr id="675" name="Google Shape;675;p94"/>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76" name="Google Shape;676;p94"/>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5"/>
          <p:cNvSpPr/>
          <p:nvPr/>
        </p:nvSpPr>
        <p:spPr>
          <a:xfrm>
            <a:off x="457500" y="265975"/>
            <a:ext cx="6849300" cy="7533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400" u="none" cap="none" strike="noStrike">
                <a:solidFill>
                  <a:srgbClr val="000000"/>
                </a:solidFill>
                <a:latin typeface="Calibri"/>
                <a:ea typeface="Calibri"/>
                <a:cs typeface="Calibri"/>
                <a:sym typeface="Calibri"/>
              </a:rPr>
              <a:t>SLOA Board </a:t>
            </a:r>
            <a:r>
              <a:rPr lang="en-CA" sz="4000">
                <a:latin typeface="Calibri"/>
                <a:ea typeface="Calibri"/>
                <a:cs typeface="Calibri"/>
                <a:sym typeface="Calibri"/>
              </a:rPr>
              <a:t>M</a:t>
            </a:r>
            <a:r>
              <a:rPr b="0" i="0" lang="en-CA" sz="4000" u="none" cap="none" strike="noStrike">
                <a:solidFill>
                  <a:srgbClr val="000000"/>
                </a:solidFill>
                <a:latin typeface="Calibri"/>
                <a:ea typeface="Calibri"/>
                <a:cs typeface="Calibri"/>
                <a:sym typeface="Calibri"/>
              </a:rPr>
              <a:t>embers for 202</a:t>
            </a:r>
            <a:r>
              <a:rPr lang="en-CA" sz="4000">
                <a:latin typeface="Calibri"/>
                <a:ea typeface="Calibri"/>
                <a:cs typeface="Calibri"/>
                <a:sym typeface="Calibri"/>
              </a:rPr>
              <a:t>3</a:t>
            </a:r>
            <a:endParaRPr b="0" i="0" sz="4000" u="none" cap="none" strike="noStrike">
              <a:latin typeface="Arial"/>
              <a:ea typeface="Arial"/>
              <a:cs typeface="Arial"/>
              <a:sym typeface="Arial"/>
            </a:endParaRPr>
          </a:p>
        </p:txBody>
      </p:sp>
      <p:sp>
        <p:nvSpPr>
          <p:cNvPr id="683" name="Google Shape;683;p95"/>
          <p:cNvSpPr/>
          <p:nvPr/>
        </p:nvSpPr>
        <p:spPr>
          <a:xfrm>
            <a:off x="876818" y="1411853"/>
            <a:ext cx="7390500" cy="48657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t/>
            </a:r>
            <a:endParaRPr b="0" i="0" sz="2300" u="none" cap="none" strike="noStrike">
              <a:latin typeface="Arial"/>
              <a:ea typeface="Arial"/>
              <a:cs typeface="Arial"/>
              <a:sym typeface="Arial"/>
            </a:endParaRPr>
          </a:p>
          <a:p>
            <a:pPr indent="-374650" lvl="0" marL="457200" rtl="0" algn="l">
              <a:spcBef>
                <a:spcPts val="500"/>
              </a:spcBef>
              <a:spcAft>
                <a:spcPts val="0"/>
              </a:spcAft>
              <a:buClr>
                <a:schemeClr val="dk1"/>
              </a:buClr>
              <a:buSzPts val="2300"/>
              <a:buFont typeface="Calibri"/>
              <a:buAutoNum type="arabicPeriod"/>
            </a:pPr>
            <a:r>
              <a:rPr lang="en-CA" sz="2300">
                <a:solidFill>
                  <a:schemeClr val="dk1"/>
                </a:solidFill>
                <a:latin typeface="Calibri"/>
                <a:ea typeface="Calibri"/>
                <a:cs typeface="Calibri"/>
                <a:sym typeface="Calibri"/>
              </a:rPr>
              <a:t>Mark Saulnier</a:t>
            </a:r>
            <a:endParaRPr b="0" i="0" sz="2300" u="none" cap="none" strike="noStrike">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Calibri"/>
              <a:buAutoNum type="arabicPeriod"/>
            </a:pPr>
            <a:r>
              <a:rPr b="0" i="0" lang="en-CA" sz="2300" u="none" cap="none" strike="noStrike">
                <a:solidFill>
                  <a:srgbClr val="000000"/>
                </a:solidFill>
                <a:latin typeface="Calibri"/>
                <a:ea typeface="Calibri"/>
                <a:cs typeface="Calibri"/>
                <a:sym typeface="Calibri"/>
              </a:rPr>
              <a:t>Cheyanne No</a:t>
            </a:r>
            <a:r>
              <a:rPr lang="en-CA" sz="2300">
                <a:latin typeface="Calibri"/>
                <a:ea typeface="Calibri"/>
                <a:cs typeface="Calibri"/>
                <a:sym typeface="Calibri"/>
              </a:rPr>
              <a:t>s</a:t>
            </a:r>
            <a:r>
              <a:rPr b="0" i="0" lang="en-CA" sz="2300" u="none" cap="none" strike="noStrike">
                <a:solidFill>
                  <a:srgbClr val="000000"/>
                </a:solidFill>
                <a:latin typeface="Calibri"/>
                <a:ea typeface="Calibri"/>
                <a:cs typeface="Calibri"/>
                <a:sym typeface="Calibri"/>
              </a:rPr>
              <a:t>eworthy</a:t>
            </a:r>
            <a:endParaRPr b="0" i="0" sz="2300" u="none" cap="none" strike="noStrike">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Calibri"/>
              <a:buAutoNum type="arabicPeriod"/>
            </a:pPr>
            <a:r>
              <a:rPr lang="en-CA" sz="2300">
                <a:solidFill>
                  <a:schemeClr val="dk1"/>
                </a:solidFill>
                <a:latin typeface="Calibri"/>
                <a:ea typeface="Calibri"/>
                <a:cs typeface="Calibri"/>
                <a:sym typeface="Calibri"/>
              </a:rPr>
              <a:t>Bill Rideout</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Calibri"/>
              <a:buAutoNum type="arabicPeriod"/>
            </a:pPr>
            <a:r>
              <a:rPr b="0" i="0" lang="en-CA" sz="2300" u="none" cap="none" strike="noStrike">
                <a:solidFill>
                  <a:srgbClr val="000000"/>
                </a:solidFill>
                <a:latin typeface="Calibri"/>
                <a:ea typeface="Calibri"/>
                <a:cs typeface="Calibri"/>
                <a:sym typeface="Calibri"/>
              </a:rPr>
              <a:t>Doug Thompson</a:t>
            </a:r>
            <a:endParaRPr b="0" i="0" sz="2300" u="none" cap="none" strike="noStrike">
              <a:solidFill>
                <a:srgbClr val="000000"/>
              </a:solidFill>
              <a:latin typeface="Calibri"/>
              <a:ea typeface="Calibri"/>
              <a:cs typeface="Calibri"/>
              <a:sym typeface="Calibri"/>
            </a:endParaRPr>
          </a:p>
          <a:p>
            <a:pPr indent="-374650" lvl="0" marL="457200" marR="0" rtl="0" algn="l">
              <a:lnSpc>
                <a:spcPct val="100000"/>
              </a:lnSpc>
              <a:spcBef>
                <a:spcPts val="0"/>
              </a:spcBef>
              <a:spcAft>
                <a:spcPts val="0"/>
              </a:spcAft>
              <a:buSzPts val="2300"/>
              <a:buFont typeface="Calibri"/>
              <a:buAutoNum type="arabicPeriod"/>
            </a:pPr>
            <a:r>
              <a:rPr lang="en-CA" sz="2300">
                <a:latin typeface="Calibri"/>
                <a:ea typeface="Calibri"/>
                <a:cs typeface="Calibri"/>
                <a:sym typeface="Calibri"/>
              </a:rPr>
              <a:t>Anu Joseph</a:t>
            </a:r>
            <a:endParaRPr sz="2300">
              <a:latin typeface="Calibri"/>
              <a:ea typeface="Calibri"/>
              <a:cs typeface="Calibri"/>
              <a:sym typeface="Calibri"/>
            </a:endParaRPr>
          </a:p>
          <a:p>
            <a:pPr indent="-374650" lvl="0" marL="457200" marR="0" rtl="0" algn="l">
              <a:lnSpc>
                <a:spcPct val="100000"/>
              </a:lnSpc>
              <a:spcBef>
                <a:spcPts val="0"/>
              </a:spcBef>
              <a:spcAft>
                <a:spcPts val="0"/>
              </a:spcAft>
              <a:buSzPts val="2300"/>
              <a:buFont typeface="Calibri"/>
              <a:buAutoNum type="arabicPeriod"/>
            </a:pPr>
            <a:r>
              <a:rPr lang="en-CA" sz="2300">
                <a:latin typeface="Calibri"/>
                <a:ea typeface="Calibri"/>
                <a:cs typeface="Calibri"/>
                <a:sym typeface="Calibri"/>
              </a:rPr>
              <a:t>Joseph Furo</a:t>
            </a:r>
            <a:endParaRPr sz="2300">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AutoNum type="arabicPeriod"/>
            </a:pPr>
            <a:r>
              <a:rPr lang="en-CA" sz="2300">
                <a:solidFill>
                  <a:schemeClr val="dk1"/>
                </a:solidFill>
                <a:latin typeface="Calibri"/>
                <a:ea typeface="Calibri"/>
                <a:cs typeface="Calibri"/>
                <a:sym typeface="Calibri"/>
              </a:rPr>
              <a:t>Stephane Parson</a:t>
            </a:r>
            <a:endParaRPr sz="2300">
              <a:solidFill>
                <a:schemeClr val="dk1"/>
              </a:solidFill>
            </a:endParaRPr>
          </a:p>
          <a:p>
            <a:pPr indent="0" lvl="0" marL="0" marR="0" rtl="0" algn="l">
              <a:lnSpc>
                <a:spcPct val="100000"/>
              </a:lnSpc>
              <a:spcBef>
                <a:spcPts val="500"/>
              </a:spcBef>
              <a:spcAft>
                <a:spcPts val="0"/>
              </a:spcAft>
              <a:buNone/>
            </a:pPr>
            <a:r>
              <a:t/>
            </a:r>
            <a:endParaRPr sz="2300"/>
          </a:p>
          <a:p>
            <a:pPr indent="0" lvl="0" marL="0" marR="0" rtl="0" algn="l">
              <a:lnSpc>
                <a:spcPct val="100000"/>
              </a:lnSpc>
              <a:spcBef>
                <a:spcPts val="500"/>
              </a:spcBef>
              <a:spcAft>
                <a:spcPts val="0"/>
              </a:spcAft>
              <a:buNone/>
            </a:pPr>
            <a:r>
              <a:rPr lang="en-CA" sz="1800"/>
              <a:t>To be eligible to join the board a member must be in good standing.</a:t>
            </a:r>
            <a:endParaRPr sz="1800"/>
          </a:p>
          <a:p>
            <a:pPr indent="0" lvl="0" marL="0" marR="0" rtl="0" algn="l">
              <a:lnSpc>
                <a:spcPct val="100000"/>
              </a:lnSpc>
              <a:spcBef>
                <a:spcPts val="500"/>
              </a:spcBef>
              <a:spcAft>
                <a:spcPts val="0"/>
              </a:spcAft>
              <a:buNone/>
            </a:pPr>
            <a:r>
              <a:rPr lang="en-CA" sz="1800"/>
              <a:t>One member per household / property.</a:t>
            </a:r>
            <a:endParaRPr sz="1800"/>
          </a:p>
        </p:txBody>
      </p:sp>
      <p:grpSp>
        <p:nvGrpSpPr>
          <p:cNvPr id="684" name="Google Shape;684;p95"/>
          <p:cNvGrpSpPr/>
          <p:nvPr/>
        </p:nvGrpSpPr>
        <p:grpSpPr>
          <a:xfrm>
            <a:off x="7756729" y="274846"/>
            <a:ext cx="1263877" cy="1407888"/>
            <a:chOff x="10904401" y="5751369"/>
            <a:chExt cx="1338427" cy="1407888"/>
          </a:xfrm>
        </p:grpSpPr>
        <p:pic>
          <p:nvPicPr>
            <p:cNvPr id="685" name="Google Shape;685;p95"/>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86" name="Google Shape;686;p95"/>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6"/>
          <p:cNvSpPr/>
          <p:nvPr/>
        </p:nvSpPr>
        <p:spPr>
          <a:xfrm>
            <a:off x="457113" y="274676"/>
            <a:ext cx="65253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Motions</a:t>
            </a:r>
            <a:endParaRPr b="0" i="0" sz="4000" u="none" cap="none" strike="noStrike">
              <a:latin typeface="Arial"/>
              <a:ea typeface="Arial"/>
              <a:cs typeface="Arial"/>
              <a:sym typeface="Arial"/>
            </a:endParaRPr>
          </a:p>
        </p:txBody>
      </p:sp>
      <p:sp>
        <p:nvSpPr>
          <p:cNvPr id="693" name="Google Shape;693;p96"/>
          <p:cNvSpPr/>
          <p:nvPr/>
        </p:nvSpPr>
        <p:spPr>
          <a:xfrm>
            <a:off x="879795" y="1600191"/>
            <a:ext cx="7162200" cy="39990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b="1" i="0" lang="en-CA" sz="2900" u="none" cap="none" strike="noStrike">
                <a:solidFill>
                  <a:srgbClr val="000000"/>
                </a:solidFill>
                <a:latin typeface="Calibri"/>
                <a:ea typeface="Calibri"/>
                <a:cs typeface="Calibri"/>
                <a:sym typeface="Calibri"/>
              </a:rPr>
              <a:t>Motion</a:t>
            </a:r>
            <a:r>
              <a:rPr b="1" lang="en-CA" sz="2900">
                <a:latin typeface="Calibri"/>
                <a:ea typeface="Calibri"/>
                <a:cs typeface="Calibri"/>
                <a:sym typeface="Calibri"/>
              </a:rPr>
              <a:t> 8</a:t>
            </a:r>
            <a:r>
              <a:rPr b="0" i="0" lang="en-CA" sz="2900" u="none" cap="none" strike="noStrike">
                <a:solidFill>
                  <a:srgbClr val="000000"/>
                </a:solidFill>
                <a:latin typeface="Calibri"/>
                <a:ea typeface="Calibri"/>
                <a:cs typeface="Calibri"/>
                <a:sym typeface="Calibri"/>
              </a:rPr>
              <a:t>: </a:t>
            </a:r>
            <a:endParaRPr b="0" i="0" sz="2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CA" sz="2900" u="none" cap="none" strike="noStrike">
                <a:solidFill>
                  <a:srgbClr val="000000"/>
                </a:solidFill>
                <a:latin typeface="Calibri"/>
                <a:ea typeface="Calibri"/>
                <a:cs typeface="Calibri"/>
                <a:sym typeface="Calibri"/>
              </a:rPr>
              <a:t>to approve </a:t>
            </a:r>
            <a:r>
              <a:rPr lang="en-CA" sz="2900">
                <a:latin typeface="Calibri"/>
                <a:ea typeface="Calibri"/>
                <a:cs typeface="Calibri"/>
                <a:sym typeface="Calibri"/>
              </a:rPr>
              <a:t>the slate of the Board for 2023</a:t>
            </a:r>
            <a:endParaRPr sz="2900">
              <a:latin typeface="Calibri"/>
              <a:ea typeface="Calibri"/>
              <a:cs typeface="Calibri"/>
              <a:sym typeface="Calibri"/>
            </a:endParaRPr>
          </a:p>
          <a:p>
            <a:pPr indent="406400" lvl="0" marL="0" rtl="0" algn="l">
              <a:spcBef>
                <a:spcPts val="0"/>
              </a:spcBef>
              <a:spcAft>
                <a:spcPts val="0"/>
              </a:spcAft>
              <a:buClr>
                <a:schemeClr val="dk1"/>
              </a:buClr>
              <a:buSzPts val="1100"/>
              <a:buFont typeface="Arial"/>
              <a:buNone/>
            </a:pPr>
            <a:r>
              <a:t/>
            </a:r>
            <a:endParaRPr sz="2500"/>
          </a:p>
        </p:txBody>
      </p:sp>
      <p:grpSp>
        <p:nvGrpSpPr>
          <p:cNvPr id="694" name="Google Shape;694;p96"/>
          <p:cNvGrpSpPr/>
          <p:nvPr/>
        </p:nvGrpSpPr>
        <p:grpSpPr>
          <a:xfrm>
            <a:off x="7756729" y="274846"/>
            <a:ext cx="1263877" cy="1407888"/>
            <a:chOff x="10904401" y="5751369"/>
            <a:chExt cx="1338427" cy="1407888"/>
          </a:xfrm>
        </p:grpSpPr>
        <p:pic>
          <p:nvPicPr>
            <p:cNvPr id="695" name="Google Shape;695;p96"/>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696" name="Google Shape;696;p96"/>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7"/>
          <p:cNvSpPr/>
          <p:nvPr/>
        </p:nvSpPr>
        <p:spPr>
          <a:xfrm>
            <a:off x="457510" y="618205"/>
            <a:ext cx="8229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lang="en-CA" sz="4000">
                <a:latin typeface="Calibri"/>
                <a:ea typeface="Calibri"/>
                <a:cs typeface="Calibri"/>
                <a:sym typeface="Calibri"/>
              </a:rPr>
              <a:t>Questions from the Floor</a:t>
            </a:r>
            <a:endParaRPr b="0" i="0" sz="4000" u="none" cap="none" strike="noStrike">
              <a:latin typeface="Arial"/>
              <a:ea typeface="Arial"/>
              <a:cs typeface="Arial"/>
              <a:sym typeface="Arial"/>
            </a:endParaRPr>
          </a:p>
        </p:txBody>
      </p:sp>
      <p:pic>
        <p:nvPicPr>
          <p:cNvPr id="703" name="Google Shape;703;p97"/>
          <p:cNvPicPr preferRelativeResize="0"/>
          <p:nvPr/>
        </p:nvPicPr>
        <p:blipFill>
          <a:blip r:embed="rId3">
            <a:alphaModFix/>
          </a:blip>
          <a:stretch>
            <a:fillRect/>
          </a:stretch>
        </p:blipFill>
        <p:spPr>
          <a:xfrm>
            <a:off x="1937925" y="2904625"/>
            <a:ext cx="5164374" cy="30210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98"/>
          <p:cNvSpPr/>
          <p:nvPr/>
        </p:nvSpPr>
        <p:spPr>
          <a:xfrm>
            <a:off x="411535" y="855655"/>
            <a:ext cx="8229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1" i="0" lang="en-CA" sz="3200" u="none" cap="none" strike="noStrike">
                <a:solidFill>
                  <a:srgbClr val="000000"/>
                </a:solidFill>
                <a:latin typeface="Calibri"/>
                <a:ea typeface="Calibri"/>
                <a:cs typeface="Calibri"/>
                <a:sym typeface="Calibri"/>
              </a:rPr>
              <a:t>Motion </a:t>
            </a:r>
            <a:r>
              <a:rPr b="1" lang="en-CA" sz="3200">
                <a:latin typeface="Calibri"/>
                <a:ea typeface="Calibri"/>
                <a:cs typeface="Calibri"/>
                <a:sym typeface="Calibri"/>
              </a:rPr>
              <a:t>9:</a:t>
            </a:r>
            <a:r>
              <a:rPr b="0" i="0" lang="en-CA" sz="3200" u="none" cap="none" strike="noStrike">
                <a:solidFill>
                  <a:srgbClr val="000000"/>
                </a:solidFill>
                <a:latin typeface="Calibri"/>
                <a:ea typeface="Calibri"/>
                <a:cs typeface="Calibri"/>
                <a:sym typeface="Calibri"/>
              </a:rPr>
              <a:t> to adjourn the meeting.</a:t>
            </a:r>
            <a:br>
              <a:rPr b="0" i="0" lang="en-CA" sz="1600" u="none" cap="none" strike="noStrike">
                <a:latin typeface="Arial"/>
                <a:ea typeface="Arial"/>
                <a:cs typeface="Arial"/>
                <a:sym typeface="Arial"/>
              </a:rPr>
            </a:br>
            <a:endParaRPr b="0" i="0" sz="3200" u="none" cap="none" strike="noStrike">
              <a:latin typeface="Arial"/>
              <a:ea typeface="Arial"/>
              <a:cs typeface="Arial"/>
              <a:sym typeface="Arial"/>
            </a:endParaRPr>
          </a:p>
        </p:txBody>
      </p:sp>
      <p:pic>
        <p:nvPicPr>
          <p:cNvPr id="710" name="Google Shape;710;p98"/>
          <p:cNvPicPr preferRelativeResize="0"/>
          <p:nvPr/>
        </p:nvPicPr>
        <p:blipFill rotWithShape="1">
          <a:blip r:embed="rId3">
            <a:alphaModFix/>
          </a:blip>
          <a:srcRect b="0" l="0" r="0" t="0"/>
          <a:stretch/>
        </p:blipFill>
        <p:spPr>
          <a:xfrm>
            <a:off x="2446500" y="2502285"/>
            <a:ext cx="4037317" cy="318778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99"/>
          <p:cNvSpPr/>
          <p:nvPr/>
        </p:nvSpPr>
        <p:spPr>
          <a:xfrm>
            <a:off x="457110" y="274680"/>
            <a:ext cx="82290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Thank you all for coming!</a:t>
            </a:r>
            <a:endParaRPr b="0" i="0" sz="4000" u="none" cap="none" strike="noStrike">
              <a:latin typeface="Arial"/>
              <a:ea typeface="Arial"/>
              <a:cs typeface="Arial"/>
              <a:sym typeface="Arial"/>
            </a:endParaRPr>
          </a:p>
        </p:txBody>
      </p:sp>
      <p:pic>
        <p:nvPicPr>
          <p:cNvPr id="717" name="Google Shape;717;p99"/>
          <p:cNvPicPr preferRelativeResize="0"/>
          <p:nvPr/>
        </p:nvPicPr>
        <p:blipFill rotWithShape="1">
          <a:blip r:embed="rId3">
            <a:alphaModFix/>
          </a:blip>
          <a:srcRect b="0" l="0" r="0" t="0"/>
          <a:stretch/>
        </p:blipFill>
        <p:spPr>
          <a:xfrm>
            <a:off x="0" y="1637150"/>
            <a:ext cx="9144001" cy="393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7"/>
          <p:cNvSpPr/>
          <p:nvPr/>
        </p:nvSpPr>
        <p:spPr>
          <a:xfrm>
            <a:off x="539591" y="714971"/>
            <a:ext cx="8229000" cy="18468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900" u="none" cap="none" strike="noStrike">
                <a:solidFill>
                  <a:srgbClr val="000000"/>
                </a:solidFill>
                <a:latin typeface="Calibri"/>
                <a:ea typeface="Calibri"/>
                <a:cs typeface="Calibri"/>
                <a:sym typeface="Calibri"/>
              </a:rPr>
              <a:t>Annual 202</a:t>
            </a:r>
            <a:r>
              <a:rPr lang="en-CA" sz="4900">
                <a:latin typeface="Calibri"/>
                <a:ea typeface="Calibri"/>
                <a:cs typeface="Calibri"/>
                <a:sym typeface="Calibri"/>
              </a:rPr>
              <a:t>2</a:t>
            </a:r>
            <a:r>
              <a:rPr b="0" i="0" lang="en-CA" sz="4900" u="none" cap="none" strike="noStrike">
                <a:solidFill>
                  <a:srgbClr val="000000"/>
                </a:solidFill>
                <a:latin typeface="Calibri"/>
                <a:ea typeface="Calibri"/>
                <a:cs typeface="Calibri"/>
                <a:sym typeface="Calibri"/>
              </a:rPr>
              <a:t> </a:t>
            </a:r>
            <a:r>
              <a:rPr lang="en-CA" sz="4900">
                <a:latin typeface="Calibri"/>
                <a:ea typeface="Calibri"/>
                <a:cs typeface="Calibri"/>
                <a:sym typeface="Calibri"/>
              </a:rPr>
              <a:t>R</a:t>
            </a:r>
            <a:r>
              <a:rPr b="0" i="0" lang="en-CA" sz="4900" u="none" cap="none" strike="noStrike">
                <a:solidFill>
                  <a:srgbClr val="000000"/>
                </a:solidFill>
                <a:latin typeface="Calibri"/>
                <a:ea typeface="Calibri"/>
                <a:cs typeface="Calibri"/>
                <a:sym typeface="Calibri"/>
              </a:rPr>
              <a:t>eport</a:t>
            </a:r>
            <a:endParaRPr b="0" i="0" sz="4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br>
              <a:rPr b="0" i="0" lang="en-CA" sz="1600" u="none" cap="none" strike="noStrike">
                <a:latin typeface="Arial"/>
                <a:ea typeface="Arial"/>
                <a:cs typeface="Arial"/>
                <a:sym typeface="Arial"/>
              </a:rPr>
            </a:br>
            <a:r>
              <a:rPr b="0" i="0" lang="en-CA" sz="4900" u="none" cap="none" strike="noStrike">
                <a:solidFill>
                  <a:srgbClr val="000000"/>
                </a:solidFill>
                <a:latin typeface="Calibri"/>
                <a:ea typeface="Calibri"/>
                <a:cs typeface="Calibri"/>
                <a:sym typeface="Calibri"/>
              </a:rPr>
              <a:t> Year in Review</a:t>
            </a:r>
            <a:endParaRPr b="0" i="0" sz="4900" u="none" cap="none" strike="noStrike">
              <a:latin typeface="Arial"/>
              <a:ea typeface="Arial"/>
              <a:cs typeface="Arial"/>
              <a:sym typeface="Arial"/>
            </a:endParaRPr>
          </a:p>
        </p:txBody>
      </p:sp>
      <p:pic>
        <p:nvPicPr>
          <p:cNvPr id="260" name="Google Shape;260;p57"/>
          <p:cNvPicPr preferRelativeResize="0"/>
          <p:nvPr/>
        </p:nvPicPr>
        <p:blipFill rotWithShape="1">
          <a:blip r:embed="rId3">
            <a:alphaModFix/>
          </a:blip>
          <a:srcRect b="0" l="0" r="0" t="0"/>
          <a:stretch/>
        </p:blipFill>
        <p:spPr>
          <a:xfrm>
            <a:off x="3448314" y="2915202"/>
            <a:ext cx="3152429" cy="24890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8"/>
          <p:cNvSpPr/>
          <p:nvPr/>
        </p:nvSpPr>
        <p:spPr>
          <a:xfrm>
            <a:off x="457114" y="274676"/>
            <a:ext cx="6732600" cy="9633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sp>
        <p:nvSpPr>
          <p:cNvPr id="267" name="Google Shape;267;p58"/>
          <p:cNvSpPr/>
          <p:nvPr/>
        </p:nvSpPr>
        <p:spPr>
          <a:xfrm>
            <a:off x="602325" y="1366050"/>
            <a:ext cx="7977600" cy="12240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2200">
                <a:latin typeface="Calibri"/>
                <a:ea typeface="Calibri"/>
                <a:cs typeface="Calibri"/>
                <a:sym typeface="Calibri"/>
              </a:rPr>
              <a:t>Introduction and Committee Objectives</a:t>
            </a:r>
            <a:endParaRPr sz="2200">
              <a:latin typeface="Calibri"/>
              <a:ea typeface="Calibri"/>
              <a:cs typeface="Calibri"/>
              <a:sym typeface="Calibri"/>
            </a:endParaRPr>
          </a:p>
          <a:p>
            <a:pPr indent="0" lvl="0" marL="0" marR="0" rtl="0" algn="l">
              <a:lnSpc>
                <a:spcPct val="100000"/>
              </a:lnSpc>
              <a:spcBef>
                <a:spcPts val="0"/>
              </a:spcBef>
              <a:spcAft>
                <a:spcPts val="0"/>
              </a:spcAft>
              <a:buNone/>
            </a:pPr>
            <a:r>
              <a:rPr lang="en-CA" sz="2200">
                <a:latin typeface="Calibri"/>
                <a:ea typeface="Calibri"/>
                <a:cs typeface="Calibri"/>
                <a:sym typeface="Calibri"/>
              </a:rPr>
              <a:t>2022 Water Sampling Results and References to Guideline Limits</a:t>
            </a:r>
            <a:endParaRPr sz="2200">
              <a:latin typeface="Calibri"/>
              <a:ea typeface="Calibri"/>
              <a:cs typeface="Calibri"/>
              <a:sym typeface="Calibri"/>
            </a:endParaRPr>
          </a:p>
          <a:p>
            <a:pPr indent="0" lvl="0" marL="0" marR="0" rtl="0" algn="l">
              <a:lnSpc>
                <a:spcPct val="100000"/>
              </a:lnSpc>
              <a:spcBef>
                <a:spcPts val="0"/>
              </a:spcBef>
              <a:spcAft>
                <a:spcPts val="0"/>
              </a:spcAft>
              <a:buNone/>
            </a:pPr>
            <a:r>
              <a:rPr lang="en-CA" sz="2200">
                <a:latin typeface="Calibri"/>
                <a:ea typeface="Calibri"/>
                <a:cs typeface="Calibri"/>
                <a:sym typeface="Calibri"/>
              </a:rPr>
              <a:t>2022 Individual Lake Reports</a:t>
            </a:r>
            <a:endParaRPr sz="2200">
              <a:latin typeface="Calibri"/>
              <a:ea typeface="Calibri"/>
              <a:cs typeface="Calibri"/>
              <a:sym typeface="Calibri"/>
            </a:endParaRPr>
          </a:p>
          <a:p>
            <a:pPr indent="0" lvl="0" marL="0" marR="0" rtl="0" algn="l">
              <a:lnSpc>
                <a:spcPct val="100000"/>
              </a:lnSpc>
              <a:spcBef>
                <a:spcPts val="0"/>
              </a:spcBef>
              <a:spcAft>
                <a:spcPts val="0"/>
              </a:spcAft>
              <a:buNone/>
            </a:pPr>
            <a:r>
              <a:t/>
            </a:r>
            <a:endParaRPr sz="2200">
              <a:latin typeface="Calibri"/>
              <a:ea typeface="Calibri"/>
              <a:cs typeface="Calibri"/>
              <a:sym typeface="Calibri"/>
            </a:endParaRPr>
          </a:p>
        </p:txBody>
      </p:sp>
      <p:grpSp>
        <p:nvGrpSpPr>
          <p:cNvPr id="268" name="Google Shape;268;p58"/>
          <p:cNvGrpSpPr/>
          <p:nvPr/>
        </p:nvGrpSpPr>
        <p:grpSpPr>
          <a:xfrm>
            <a:off x="7756729" y="274846"/>
            <a:ext cx="1263877" cy="1407888"/>
            <a:chOff x="10904401" y="5751369"/>
            <a:chExt cx="1338427" cy="1407888"/>
          </a:xfrm>
        </p:grpSpPr>
        <p:pic>
          <p:nvPicPr>
            <p:cNvPr id="269" name="Google Shape;269;p58"/>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70" name="Google Shape;270;p58"/>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271" name="Google Shape;271;p58"/>
          <p:cNvPicPr preferRelativeResize="0"/>
          <p:nvPr/>
        </p:nvPicPr>
        <p:blipFill>
          <a:blip r:embed="rId4">
            <a:alphaModFix/>
          </a:blip>
          <a:stretch>
            <a:fillRect/>
          </a:stretch>
        </p:blipFill>
        <p:spPr>
          <a:xfrm>
            <a:off x="4841145" y="3208350"/>
            <a:ext cx="3903480" cy="2925526"/>
          </a:xfrm>
          <a:prstGeom prst="rect">
            <a:avLst/>
          </a:prstGeom>
          <a:noFill/>
          <a:ln>
            <a:noFill/>
          </a:ln>
        </p:spPr>
      </p:pic>
      <p:pic>
        <p:nvPicPr>
          <p:cNvPr id="272" name="Google Shape;272;p58"/>
          <p:cNvPicPr preferRelativeResize="0"/>
          <p:nvPr/>
        </p:nvPicPr>
        <p:blipFill>
          <a:blip r:embed="rId5">
            <a:alphaModFix/>
          </a:blip>
          <a:stretch>
            <a:fillRect/>
          </a:stretch>
        </p:blipFill>
        <p:spPr>
          <a:xfrm>
            <a:off x="535050" y="3208680"/>
            <a:ext cx="3903475" cy="29321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9"/>
          <p:cNvSpPr/>
          <p:nvPr/>
        </p:nvSpPr>
        <p:spPr>
          <a:xfrm>
            <a:off x="421727" y="183088"/>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a:t>
            </a:r>
            <a:r>
              <a:rPr b="0" i="0" lang="en-CA" sz="4000" u="none" cap="none" strike="noStrike">
                <a:solidFill>
                  <a:srgbClr val="000000"/>
                </a:solidFill>
                <a:latin typeface="Calibri"/>
                <a:ea typeface="Calibri"/>
                <a:cs typeface="Calibri"/>
                <a:sym typeface="Calibri"/>
              </a:rPr>
              <a:t>C</a:t>
            </a:r>
            <a:r>
              <a:rPr b="0" i="0" lang="en-CA" sz="4000" u="none" cap="none" strike="noStrike">
                <a:solidFill>
                  <a:srgbClr val="000000"/>
                </a:solidFill>
                <a:latin typeface="Calibri"/>
                <a:ea typeface="Calibri"/>
                <a:cs typeface="Calibri"/>
                <a:sym typeface="Calibri"/>
              </a:rPr>
              <a:t>ommittee</a:t>
            </a:r>
            <a:endParaRPr b="0" i="0" sz="4000" u="none" cap="none" strike="noStrike">
              <a:latin typeface="Arial"/>
              <a:ea typeface="Arial"/>
              <a:cs typeface="Arial"/>
              <a:sym typeface="Arial"/>
            </a:endParaRPr>
          </a:p>
        </p:txBody>
      </p:sp>
      <p:grpSp>
        <p:nvGrpSpPr>
          <p:cNvPr id="279" name="Google Shape;279;p59"/>
          <p:cNvGrpSpPr/>
          <p:nvPr/>
        </p:nvGrpSpPr>
        <p:grpSpPr>
          <a:xfrm>
            <a:off x="7756729" y="274846"/>
            <a:ext cx="1263877" cy="1407888"/>
            <a:chOff x="10904401" y="5751369"/>
            <a:chExt cx="1338427" cy="1407888"/>
          </a:xfrm>
        </p:grpSpPr>
        <p:pic>
          <p:nvPicPr>
            <p:cNvPr id="280" name="Google Shape;280;p59"/>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81" name="Google Shape;281;p59"/>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sp>
        <p:nvSpPr>
          <p:cNvPr id="282" name="Google Shape;282;p59"/>
          <p:cNvSpPr txBox="1"/>
          <p:nvPr/>
        </p:nvSpPr>
        <p:spPr>
          <a:xfrm>
            <a:off x="4738800" y="1325200"/>
            <a:ext cx="4032300" cy="48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CA" sz="1600"/>
              <a:t>Stewardship</a:t>
            </a:r>
            <a:endParaRPr b="1" sz="16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CA"/>
              <a:t>The committee has established a number of major objectives, the first being stewardship. Members of the committee are located on each of the four lakes and are engaged in ongoing attention to the particular needs of their waters and recruiting neighbours. This has proven effective and we have five members currently on the committee. The first initiative is to oxygenate the lakes and we currently have systems purchased by SLOA for operation in each of the four lakes. The success of this program has been consistently reported by the stewards in improving water quality, clarity, and inhibited weed growth. We acquired one surface aerator for Twin Lake which was installed by Jody Curran. It may still be necessary to acquire 1 or 2 units in the future to round out the effectiveness of this program, further keeping an eye on progress.</a:t>
            </a:r>
            <a:endParaRPr/>
          </a:p>
        </p:txBody>
      </p:sp>
      <p:pic>
        <p:nvPicPr>
          <p:cNvPr id="283" name="Google Shape;283;p59"/>
          <p:cNvPicPr preferRelativeResize="0"/>
          <p:nvPr/>
        </p:nvPicPr>
        <p:blipFill>
          <a:blip r:embed="rId4">
            <a:alphaModFix/>
          </a:blip>
          <a:stretch>
            <a:fillRect/>
          </a:stretch>
        </p:blipFill>
        <p:spPr>
          <a:xfrm>
            <a:off x="664550" y="1325200"/>
            <a:ext cx="3644075" cy="4854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0"/>
          <p:cNvSpPr/>
          <p:nvPr/>
        </p:nvSpPr>
        <p:spPr>
          <a:xfrm>
            <a:off x="421727" y="183088"/>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290" name="Google Shape;290;p60"/>
          <p:cNvGrpSpPr/>
          <p:nvPr/>
        </p:nvGrpSpPr>
        <p:grpSpPr>
          <a:xfrm>
            <a:off x="7756729" y="274846"/>
            <a:ext cx="1263877" cy="1407888"/>
            <a:chOff x="10904401" y="5751369"/>
            <a:chExt cx="1338427" cy="1407888"/>
          </a:xfrm>
        </p:grpSpPr>
        <p:pic>
          <p:nvPicPr>
            <p:cNvPr id="291" name="Google Shape;291;p60"/>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292" name="Google Shape;292;p60"/>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293" name="Google Shape;293;p60"/>
          <p:cNvPicPr preferRelativeResize="0"/>
          <p:nvPr/>
        </p:nvPicPr>
        <p:blipFill>
          <a:blip r:embed="rId4">
            <a:alphaModFix/>
          </a:blip>
          <a:stretch>
            <a:fillRect/>
          </a:stretch>
        </p:blipFill>
        <p:spPr>
          <a:xfrm>
            <a:off x="4524425" y="2927764"/>
            <a:ext cx="4044599" cy="3032362"/>
          </a:xfrm>
          <a:prstGeom prst="rect">
            <a:avLst/>
          </a:prstGeom>
          <a:noFill/>
          <a:ln>
            <a:noFill/>
          </a:ln>
        </p:spPr>
      </p:pic>
      <p:sp>
        <p:nvSpPr>
          <p:cNvPr id="294" name="Google Shape;294;p60"/>
          <p:cNvSpPr txBox="1"/>
          <p:nvPr/>
        </p:nvSpPr>
        <p:spPr>
          <a:xfrm>
            <a:off x="750550" y="1781425"/>
            <a:ext cx="3561600" cy="41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600"/>
              <a:t>Vegetation Removal</a:t>
            </a:r>
            <a:endParaRPr b="1" sz="16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CA"/>
              <a:t>The Committee’s second objective is vegetation removal. Any organic matter that enters or grows in the pond must either decay and escape as carbon dioxide or be removed prior to decay. Accordingly, removing as much vegetation as possible limits the demand for oxygen uptake and increases water quality and clarity. </a:t>
            </a:r>
            <a:endParaRPr>
              <a:solidFill>
                <a:srgbClr val="FF0000"/>
              </a:solidFill>
            </a:endParaRPr>
          </a:p>
          <a:p>
            <a:pPr indent="0" lvl="0" marL="0" rtl="0" algn="l">
              <a:spcBef>
                <a:spcPts val="0"/>
              </a:spcBef>
              <a:spcAft>
                <a:spcPts val="0"/>
              </a:spcAft>
              <a:buNone/>
            </a:pPr>
            <a:r>
              <a:rPr lang="en-CA"/>
              <a:t>There are also annual water samplings conducted. While these results have indicated that the water quality is good, it does not reduce the need for attention to the maintenance of the health of the lakes as a basin for stormwater collection.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1"/>
          <p:cNvSpPr/>
          <p:nvPr/>
        </p:nvSpPr>
        <p:spPr>
          <a:xfrm>
            <a:off x="421727" y="183088"/>
            <a:ext cx="6759900" cy="1142100"/>
          </a:xfrm>
          <a:prstGeom prst="rect">
            <a:avLst/>
          </a:prstGeom>
          <a:noFill/>
          <a:ln>
            <a:noFill/>
          </a:ln>
        </p:spPr>
        <p:txBody>
          <a:bodyPr anchorCtr="0" anchor="ctr" bIns="40500" lIns="81050" spcFirstLastPara="1" rIns="81050" wrap="square" tIns="40500">
            <a:noAutofit/>
          </a:bodyPr>
          <a:lstStyle/>
          <a:p>
            <a:pPr indent="0" lvl="0" marL="0" marR="0" rtl="0" algn="ctr">
              <a:lnSpc>
                <a:spcPct val="100000"/>
              </a:lnSpc>
              <a:spcBef>
                <a:spcPts val="0"/>
              </a:spcBef>
              <a:spcAft>
                <a:spcPts val="0"/>
              </a:spcAft>
              <a:buNone/>
            </a:pPr>
            <a:r>
              <a:rPr b="0" i="0" lang="en-CA" sz="4000" u="none" cap="none" strike="noStrike">
                <a:solidFill>
                  <a:srgbClr val="000000"/>
                </a:solidFill>
                <a:latin typeface="Calibri"/>
                <a:ea typeface="Calibri"/>
                <a:cs typeface="Calibri"/>
                <a:sym typeface="Calibri"/>
              </a:rPr>
              <a:t>Lakes &amp; Ponds Committee</a:t>
            </a:r>
            <a:endParaRPr b="0" i="0" sz="4000" u="none" cap="none" strike="noStrike">
              <a:latin typeface="Arial"/>
              <a:ea typeface="Arial"/>
              <a:cs typeface="Arial"/>
              <a:sym typeface="Arial"/>
            </a:endParaRPr>
          </a:p>
        </p:txBody>
      </p:sp>
      <p:grpSp>
        <p:nvGrpSpPr>
          <p:cNvPr id="301" name="Google Shape;301;p61"/>
          <p:cNvGrpSpPr/>
          <p:nvPr/>
        </p:nvGrpSpPr>
        <p:grpSpPr>
          <a:xfrm>
            <a:off x="7756729" y="274846"/>
            <a:ext cx="1263877" cy="1407888"/>
            <a:chOff x="10904401" y="5751369"/>
            <a:chExt cx="1338427" cy="1407888"/>
          </a:xfrm>
        </p:grpSpPr>
        <p:pic>
          <p:nvPicPr>
            <p:cNvPr id="302" name="Google Shape;302;p61"/>
            <p:cNvPicPr preferRelativeResize="0"/>
            <p:nvPr/>
          </p:nvPicPr>
          <p:blipFill rotWithShape="1">
            <a:blip r:embed="rId3">
              <a:alphaModFix/>
            </a:blip>
            <a:srcRect b="0" l="71246" r="0" t="0"/>
            <a:stretch/>
          </p:blipFill>
          <p:spPr>
            <a:xfrm>
              <a:off x="10904401" y="5751369"/>
              <a:ext cx="1338427" cy="950388"/>
            </a:xfrm>
            <a:prstGeom prst="rect">
              <a:avLst/>
            </a:prstGeom>
            <a:noFill/>
            <a:ln>
              <a:noFill/>
            </a:ln>
          </p:spPr>
        </p:pic>
        <p:sp>
          <p:nvSpPr>
            <p:cNvPr id="303" name="Google Shape;303;p61"/>
            <p:cNvSpPr/>
            <p:nvPr/>
          </p:nvSpPr>
          <p:spPr>
            <a:xfrm>
              <a:off x="10950962" y="6701758"/>
              <a:ext cx="1245300" cy="457500"/>
            </a:xfrm>
            <a:prstGeom prst="rect">
              <a:avLst/>
            </a:prstGeom>
            <a:noFill/>
            <a:ln>
              <a:noFill/>
            </a:ln>
          </p:spPr>
          <p:txBody>
            <a:bodyPr anchorCtr="0" anchor="t" bIns="40500" lIns="81050" spcFirstLastPara="1" rIns="81050" wrap="square" tIns="40500">
              <a:noAutofit/>
            </a:bodyPr>
            <a:lstStyle/>
            <a:p>
              <a:pPr indent="0" lvl="0" marL="0" marR="0" rtl="0" algn="l">
                <a:lnSpc>
                  <a:spcPct val="100000"/>
                </a:lnSpc>
                <a:spcBef>
                  <a:spcPts val="0"/>
                </a:spcBef>
                <a:spcAft>
                  <a:spcPts val="0"/>
                </a:spcAft>
                <a:buNone/>
              </a:pPr>
              <a:r>
                <a:rPr lang="en-CA" sz="1600">
                  <a:latin typeface="Calibri"/>
                  <a:ea typeface="Calibri"/>
                  <a:cs typeface="Calibri"/>
                  <a:sym typeface="Calibri"/>
                </a:rPr>
                <a:t>AGM 2022</a:t>
              </a:r>
              <a:endParaRPr b="0" i="0" sz="1600" u="none" cap="none" strike="noStrike">
                <a:latin typeface="Arial"/>
                <a:ea typeface="Arial"/>
                <a:cs typeface="Arial"/>
                <a:sym typeface="Arial"/>
              </a:endParaRPr>
            </a:p>
          </p:txBody>
        </p:sp>
      </p:grpSp>
      <p:pic>
        <p:nvPicPr>
          <p:cNvPr id="304" name="Google Shape;304;p61"/>
          <p:cNvPicPr preferRelativeResize="0"/>
          <p:nvPr/>
        </p:nvPicPr>
        <p:blipFill rotWithShape="1">
          <a:blip r:embed="rId4">
            <a:alphaModFix/>
          </a:blip>
          <a:srcRect b="0" l="0" r="0" t="0"/>
          <a:stretch/>
        </p:blipFill>
        <p:spPr>
          <a:xfrm>
            <a:off x="1832821" y="4828048"/>
            <a:ext cx="2577105" cy="1407875"/>
          </a:xfrm>
          <a:prstGeom prst="rect">
            <a:avLst/>
          </a:prstGeom>
          <a:noFill/>
          <a:ln>
            <a:noFill/>
          </a:ln>
        </p:spPr>
      </p:pic>
      <p:sp>
        <p:nvSpPr>
          <p:cNvPr id="305" name="Google Shape;305;p61"/>
          <p:cNvSpPr txBox="1"/>
          <p:nvPr/>
        </p:nvSpPr>
        <p:spPr>
          <a:xfrm>
            <a:off x="4753500" y="1559975"/>
            <a:ext cx="3958800" cy="35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600"/>
              <a:t>Encouraging community </a:t>
            </a:r>
            <a:endParaRPr b="1" sz="1600"/>
          </a:p>
          <a:p>
            <a:pPr indent="0" lvl="0" marL="0" rtl="0" algn="l">
              <a:spcBef>
                <a:spcPts val="0"/>
              </a:spcBef>
              <a:spcAft>
                <a:spcPts val="0"/>
              </a:spcAft>
              <a:buNone/>
            </a:pPr>
            <a:r>
              <a:rPr b="1" lang="en-CA" sz="1600"/>
              <a:t>support and participation</a:t>
            </a:r>
            <a:endParaRPr b="1" sz="16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CA"/>
              <a:t>The final objective is encouraging community support and participation. It is important that communication with residents directs people to use organic fertilizers with very low nitrate and phosphorus components as well as regular maintenance repair and replacement of septic systems. SLOA has done an excellent job of these communications in the past and it is hoped that the Association will continue to keep residents well informed of all homeowners’ commitment to maintenance of water quality</a:t>
            </a:r>
            <a:endParaRPr/>
          </a:p>
        </p:txBody>
      </p:sp>
      <p:pic>
        <p:nvPicPr>
          <p:cNvPr id="306" name="Google Shape;306;p61"/>
          <p:cNvPicPr preferRelativeResize="0"/>
          <p:nvPr/>
        </p:nvPicPr>
        <p:blipFill>
          <a:blip r:embed="rId5">
            <a:alphaModFix/>
          </a:blip>
          <a:stretch>
            <a:fillRect/>
          </a:stretch>
        </p:blipFill>
        <p:spPr>
          <a:xfrm>
            <a:off x="515650" y="1616788"/>
            <a:ext cx="3894278" cy="29196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