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2" r:id="rId2"/>
    <p:sldId id="259" r:id="rId3"/>
    <p:sldId id="264" r:id="rId4"/>
    <p:sldId id="265" r:id="rId5"/>
    <p:sldId id="266" r:id="rId6"/>
    <p:sldId id="327" r:id="rId7"/>
    <p:sldId id="334" r:id="rId8"/>
    <p:sldId id="329" r:id="rId9"/>
    <p:sldId id="331" r:id="rId10"/>
    <p:sldId id="330" r:id="rId11"/>
    <p:sldId id="332" r:id="rId12"/>
    <p:sldId id="333" r:id="rId13"/>
    <p:sldId id="344" r:id="rId14"/>
    <p:sldId id="270" r:id="rId15"/>
    <p:sldId id="292" r:id="rId16"/>
    <p:sldId id="345" r:id="rId17"/>
    <p:sldId id="291" r:id="rId18"/>
    <p:sldId id="346" r:id="rId19"/>
    <p:sldId id="343" r:id="rId20"/>
    <p:sldId id="326" r:id="rId21"/>
    <p:sldId id="341" r:id="rId22"/>
    <p:sldId id="342" r:id="rId23"/>
    <p:sldId id="340" r:id="rId24"/>
    <p:sldId id="257" r:id="rId25"/>
    <p:sldId id="271" r:id="rId26"/>
    <p:sldId id="294" r:id="rId27"/>
    <p:sldId id="272" r:id="rId28"/>
    <p:sldId id="286" r:id="rId29"/>
    <p:sldId id="282" r:id="rId30"/>
    <p:sldId id="347" r:id="rId31"/>
    <p:sldId id="335" r:id="rId32"/>
    <p:sldId id="337" r:id="rId33"/>
    <p:sldId id="336" r:id="rId34"/>
    <p:sldId id="338" r:id="rId35"/>
    <p:sldId id="339" r:id="rId36"/>
    <p:sldId id="277" r:id="rId37"/>
    <p:sldId id="278" r:id="rId38"/>
    <p:sldId id="280" r:id="rId39"/>
    <p:sldId id="303" r:id="rId40"/>
    <p:sldId id="279" r:id="rId41"/>
    <p:sldId id="281"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75583" autoAdjust="0"/>
  </p:normalViewPr>
  <p:slideViewPr>
    <p:cSldViewPr snapToGrid="0">
      <p:cViewPr varScale="1">
        <p:scale>
          <a:sx n="92" d="100"/>
          <a:sy n="92" d="100"/>
        </p:scale>
        <p:origin x="138" y="84"/>
      </p:cViewPr>
      <p:guideLst>
        <p:guide orient="horz" pos="2160"/>
        <p:guide pos="3840"/>
      </p:guideLst>
    </p:cSldViewPr>
  </p:slideViewPr>
  <p:notesTextViewPr>
    <p:cViewPr>
      <p:scale>
        <a:sx n="1" d="1"/>
        <a:sy n="1" d="1"/>
      </p:scale>
      <p:origin x="0" y="0"/>
    </p:cViewPr>
  </p:notesTextViewPr>
  <p:sorterViewPr>
    <p:cViewPr>
      <p:scale>
        <a:sx n="190" d="100"/>
        <a:sy n="190" d="100"/>
      </p:scale>
      <p:origin x="0" y="-21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338CC-8FC4-4486-BD25-14BC2E20D860}" type="datetimeFigureOut">
              <a:rPr lang="en-CA" smtClean="0"/>
              <a:pPr/>
              <a:t>2020-05-03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A1358-D047-4F50-B78D-A6B67FBBB048}" type="slidenum">
              <a:rPr lang="en-CA" smtClean="0"/>
              <a:pPr/>
              <a:t>‹#›</a:t>
            </a:fld>
            <a:endParaRPr lang="en-CA"/>
          </a:p>
        </p:txBody>
      </p:sp>
    </p:spTree>
    <p:extLst>
      <p:ext uri="{BB962C8B-B14F-4D97-AF65-F5344CB8AC3E}">
        <p14:creationId xmlns:p14="http://schemas.microsoft.com/office/powerpoint/2010/main" val="226031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1</a:t>
            </a:fld>
            <a:endParaRPr lang="en-CA"/>
          </a:p>
        </p:txBody>
      </p:sp>
    </p:spTree>
    <p:extLst>
      <p:ext uri="{BB962C8B-B14F-4D97-AF65-F5344CB8AC3E}">
        <p14:creationId xmlns:p14="http://schemas.microsoft.com/office/powerpoint/2010/main" val="214220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10</a:t>
            </a:fld>
            <a:endParaRPr lang="en-CA"/>
          </a:p>
        </p:txBody>
      </p:sp>
    </p:spTree>
    <p:extLst>
      <p:ext uri="{BB962C8B-B14F-4D97-AF65-F5344CB8AC3E}">
        <p14:creationId xmlns:p14="http://schemas.microsoft.com/office/powerpoint/2010/main" val="156846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11</a:t>
            </a:fld>
            <a:endParaRPr lang="en-CA"/>
          </a:p>
        </p:txBody>
      </p:sp>
    </p:spTree>
    <p:extLst>
      <p:ext uri="{BB962C8B-B14F-4D97-AF65-F5344CB8AC3E}">
        <p14:creationId xmlns:p14="http://schemas.microsoft.com/office/powerpoint/2010/main" val="37341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12</a:t>
            </a:fld>
            <a:endParaRPr lang="en-CA"/>
          </a:p>
        </p:txBody>
      </p:sp>
    </p:spTree>
    <p:extLst>
      <p:ext uri="{BB962C8B-B14F-4D97-AF65-F5344CB8AC3E}">
        <p14:creationId xmlns:p14="http://schemas.microsoft.com/office/powerpoint/2010/main" val="280182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14</a:t>
            </a:fld>
            <a:endParaRPr lang="en-CA"/>
          </a:p>
        </p:txBody>
      </p:sp>
    </p:spTree>
    <p:extLst>
      <p:ext uri="{BB962C8B-B14F-4D97-AF65-F5344CB8AC3E}">
        <p14:creationId xmlns:p14="http://schemas.microsoft.com/office/powerpoint/2010/main" val="119792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15</a:t>
            </a:fld>
            <a:endParaRPr lang="en-CA"/>
          </a:p>
        </p:txBody>
      </p:sp>
    </p:spTree>
    <p:extLst>
      <p:ext uri="{BB962C8B-B14F-4D97-AF65-F5344CB8AC3E}">
        <p14:creationId xmlns:p14="http://schemas.microsoft.com/office/powerpoint/2010/main" val="3968820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19</a:t>
            </a:fld>
            <a:endParaRPr lang="en-CA"/>
          </a:p>
        </p:txBody>
      </p:sp>
    </p:spTree>
    <p:extLst>
      <p:ext uri="{BB962C8B-B14F-4D97-AF65-F5344CB8AC3E}">
        <p14:creationId xmlns:p14="http://schemas.microsoft.com/office/powerpoint/2010/main" val="429484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23</a:t>
            </a:fld>
            <a:endParaRPr lang="en-CA"/>
          </a:p>
        </p:txBody>
      </p:sp>
    </p:spTree>
    <p:extLst>
      <p:ext uri="{BB962C8B-B14F-4D97-AF65-F5344CB8AC3E}">
        <p14:creationId xmlns:p14="http://schemas.microsoft.com/office/powerpoint/2010/main" val="340659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Dan</a:t>
            </a:r>
            <a:endParaRPr lang="en-CA" dirty="0"/>
          </a:p>
        </p:txBody>
      </p:sp>
      <p:sp>
        <p:nvSpPr>
          <p:cNvPr id="4" name="Slide Number Placeholder 3"/>
          <p:cNvSpPr>
            <a:spLocks noGrp="1"/>
          </p:cNvSpPr>
          <p:nvPr>
            <p:ph type="sldNum" sz="quarter" idx="10"/>
          </p:nvPr>
        </p:nvSpPr>
        <p:spPr/>
        <p:txBody>
          <a:bodyPr/>
          <a:lstStyle/>
          <a:p>
            <a:fld id="{CF07E61D-4EB8-4A3F-99AD-62F42570B3A7}"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166173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25</a:t>
            </a:fld>
            <a:endParaRPr lang="en-CA"/>
          </a:p>
        </p:txBody>
      </p:sp>
    </p:spTree>
    <p:extLst>
      <p:ext uri="{BB962C8B-B14F-4D97-AF65-F5344CB8AC3E}">
        <p14:creationId xmlns:p14="http://schemas.microsoft.com/office/powerpoint/2010/main" val="195974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26</a:t>
            </a:fld>
            <a:endParaRPr lang="en-CA"/>
          </a:p>
        </p:txBody>
      </p:sp>
    </p:spTree>
    <p:extLst>
      <p:ext uri="{BB962C8B-B14F-4D97-AF65-F5344CB8AC3E}">
        <p14:creationId xmlns:p14="http://schemas.microsoft.com/office/powerpoint/2010/main" val="227582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2</a:t>
            </a:fld>
            <a:endParaRPr lang="en-CA"/>
          </a:p>
        </p:txBody>
      </p:sp>
    </p:spTree>
    <p:extLst>
      <p:ext uri="{BB962C8B-B14F-4D97-AF65-F5344CB8AC3E}">
        <p14:creationId xmlns:p14="http://schemas.microsoft.com/office/powerpoint/2010/main" val="2603067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27</a:t>
            </a:fld>
            <a:endParaRPr lang="en-CA"/>
          </a:p>
        </p:txBody>
      </p:sp>
    </p:spTree>
    <p:extLst>
      <p:ext uri="{BB962C8B-B14F-4D97-AF65-F5344CB8AC3E}">
        <p14:creationId xmlns:p14="http://schemas.microsoft.com/office/powerpoint/2010/main" val="345385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28</a:t>
            </a:fld>
            <a:endParaRPr lang="en-CA"/>
          </a:p>
        </p:txBody>
      </p:sp>
    </p:spTree>
    <p:extLst>
      <p:ext uri="{BB962C8B-B14F-4D97-AF65-F5344CB8AC3E}">
        <p14:creationId xmlns:p14="http://schemas.microsoft.com/office/powerpoint/2010/main" val="139066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29</a:t>
            </a:fld>
            <a:endParaRPr lang="en-CA"/>
          </a:p>
        </p:txBody>
      </p:sp>
    </p:spTree>
    <p:extLst>
      <p:ext uri="{BB962C8B-B14F-4D97-AF65-F5344CB8AC3E}">
        <p14:creationId xmlns:p14="http://schemas.microsoft.com/office/powerpoint/2010/main" val="141315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30</a:t>
            </a:fld>
            <a:endParaRPr lang="en-CA"/>
          </a:p>
        </p:txBody>
      </p:sp>
    </p:spTree>
    <p:extLst>
      <p:ext uri="{BB962C8B-B14F-4D97-AF65-F5344CB8AC3E}">
        <p14:creationId xmlns:p14="http://schemas.microsoft.com/office/powerpoint/2010/main" val="133180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32</a:t>
            </a:fld>
            <a:endParaRPr lang="en-CA"/>
          </a:p>
        </p:txBody>
      </p:sp>
    </p:spTree>
    <p:extLst>
      <p:ext uri="{BB962C8B-B14F-4D97-AF65-F5344CB8AC3E}">
        <p14:creationId xmlns:p14="http://schemas.microsoft.com/office/powerpoint/2010/main" val="3984528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36</a:t>
            </a:fld>
            <a:endParaRPr lang="en-CA"/>
          </a:p>
        </p:txBody>
      </p:sp>
    </p:spTree>
    <p:extLst>
      <p:ext uri="{BB962C8B-B14F-4D97-AF65-F5344CB8AC3E}">
        <p14:creationId xmlns:p14="http://schemas.microsoft.com/office/powerpoint/2010/main" val="3889281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37</a:t>
            </a:fld>
            <a:endParaRPr lang="en-CA"/>
          </a:p>
        </p:txBody>
      </p:sp>
    </p:spTree>
    <p:extLst>
      <p:ext uri="{BB962C8B-B14F-4D97-AF65-F5344CB8AC3E}">
        <p14:creationId xmlns:p14="http://schemas.microsoft.com/office/powerpoint/2010/main" val="1177944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38</a:t>
            </a:fld>
            <a:endParaRPr lang="en-CA"/>
          </a:p>
        </p:txBody>
      </p:sp>
    </p:spTree>
    <p:extLst>
      <p:ext uri="{BB962C8B-B14F-4D97-AF65-F5344CB8AC3E}">
        <p14:creationId xmlns:p14="http://schemas.microsoft.com/office/powerpoint/2010/main" val="291658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39</a:t>
            </a:fld>
            <a:endParaRPr lang="en-CA"/>
          </a:p>
        </p:txBody>
      </p:sp>
    </p:spTree>
    <p:extLst>
      <p:ext uri="{BB962C8B-B14F-4D97-AF65-F5344CB8AC3E}">
        <p14:creationId xmlns:p14="http://schemas.microsoft.com/office/powerpoint/2010/main" val="233738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40</a:t>
            </a:fld>
            <a:endParaRPr lang="en-CA"/>
          </a:p>
        </p:txBody>
      </p:sp>
    </p:spTree>
    <p:extLst>
      <p:ext uri="{BB962C8B-B14F-4D97-AF65-F5344CB8AC3E}">
        <p14:creationId xmlns:p14="http://schemas.microsoft.com/office/powerpoint/2010/main" val="352850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3</a:t>
            </a:fld>
            <a:endParaRPr lang="en-CA"/>
          </a:p>
        </p:txBody>
      </p:sp>
    </p:spTree>
    <p:extLst>
      <p:ext uri="{BB962C8B-B14F-4D97-AF65-F5344CB8AC3E}">
        <p14:creationId xmlns:p14="http://schemas.microsoft.com/office/powerpoint/2010/main" val="2337388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41</a:t>
            </a:fld>
            <a:endParaRPr lang="en-CA"/>
          </a:p>
        </p:txBody>
      </p:sp>
    </p:spTree>
    <p:extLst>
      <p:ext uri="{BB962C8B-B14F-4D97-AF65-F5344CB8AC3E}">
        <p14:creationId xmlns:p14="http://schemas.microsoft.com/office/powerpoint/2010/main" val="4076671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42</a:t>
            </a:fld>
            <a:endParaRPr lang="en-CA"/>
          </a:p>
        </p:txBody>
      </p:sp>
    </p:spTree>
    <p:extLst>
      <p:ext uri="{BB962C8B-B14F-4D97-AF65-F5344CB8AC3E}">
        <p14:creationId xmlns:p14="http://schemas.microsoft.com/office/powerpoint/2010/main" val="268371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4</a:t>
            </a:fld>
            <a:endParaRPr lang="en-CA"/>
          </a:p>
        </p:txBody>
      </p:sp>
    </p:spTree>
    <p:extLst>
      <p:ext uri="{BB962C8B-B14F-4D97-AF65-F5344CB8AC3E}">
        <p14:creationId xmlns:p14="http://schemas.microsoft.com/office/powerpoint/2010/main" val="362445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5</a:t>
            </a:fld>
            <a:endParaRPr lang="en-CA"/>
          </a:p>
        </p:txBody>
      </p:sp>
    </p:spTree>
    <p:extLst>
      <p:ext uri="{BB962C8B-B14F-4D97-AF65-F5344CB8AC3E}">
        <p14:creationId xmlns:p14="http://schemas.microsoft.com/office/powerpoint/2010/main" val="53444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6</a:t>
            </a:fld>
            <a:endParaRPr lang="en-CA"/>
          </a:p>
        </p:txBody>
      </p:sp>
    </p:spTree>
    <p:extLst>
      <p:ext uri="{BB962C8B-B14F-4D97-AF65-F5344CB8AC3E}">
        <p14:creationId xmlns:p14="http://schemas.microsoft.com/office/powerpoint/2010/main" val="15621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7</a:t>
            </a:fld>
            <a:endParaRPr lang="en-CA"/>
          </a:p>
        </p:txBody>
      </p:sp>
    </p:spTree>
    <p:extLst>
      <p:ext uri="{BB962C8B-B14F-4D97-AF65-F5344CB8AC3E}">
        <p14:creationId xmlns:p14="http://schemas.microsoft.com/office/powerpoint/2010/main" val="376242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1358-D047-4F50-B78D-A6B67FBBB048}" type="slidenum">
              <a:rPr lang="en-CA" smtClean="0"/>
              <a:pPr/>
              <a:t>8</a:t>
            </a:fld>
            <a:endParaRPr lang="en-CA"/>
          </a:p>
        </p:txBody>
      </p:sp>
    </p:spTree>
    <p:extLst>
      <p:ext uri="{BB962C8B-B14F-4D97-AF65-F5344CB8AC3E}">
        <p14:creationId xmlns:p14="http://schemas.microsoft.com/office/powerpoint/2010/main" val="223620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A1358-D047-4F50-B78D-A6B67FBBB048}" type="slidenum">
              <a:rPr lang="en-CA" smtClean="0"/>
              <a:pPr/>
              <a:t>9</a:t>
            </a:fld>
            <a:endParaRPr lang="en-CA"/>
          </a:p>
        </p:txBody>
      </p:sp>
    </p:spTree>
    <p:extLst>
      <p:ext uri="{BB962C8B-B14F-4D97-AF65-F5344CB8AC3E}">
        <p14:creationId xmlns:p14="http://schemas.microsoft.com/office/powerpoint/2010/main" val="28853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502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716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213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Intro">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12192000" cy="6858000"/>
          </a:xfrm>
        </p:spPr>
        <p:txBody>
          <a:bodyPr/>
          <a:lstStyle/>
          <a:p>
            <a:r>
              <a:rPr lang="en-US" smtClean="0"/>
              <a:t>Click icon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2000" y="6324601"/>
            <a:ext cx="1828800" cy="364469"/>
          </a:xfrm>
          <a:prstGeom prst="rect">
            <a:avLst/>
          </a:prstGeom>
        </p:spPr>
      </p:pic>
      <p:sp>
        <p:nvSpPr>
          <p:cNvPr id="10" name="Text Placeholder 8"/>
          <p:cNvSpPr>
            <a:spLocks noGrp="1"/>
          </p:cNvSpPr>
          <p:nvPr>
            <p:ph type="body" sz="quarter" idx="14"/>
          </p:nvPr>
        </p:nvSpPr>
        <p:spPr>
          <a:xfrm>
            <a:off x="406400" y="2057401"/>
            <a:ext cx="4470400" cy="307777"/>
          </a:xfrm>
          <a:noFill/>
        </p:spPr>
        <p:txBody>
          <a:bodyPr wrap="square" rtlCol="0">
            <a:spAutoFit/>
          </a:bodyPr>
          <a:lstStyle>
            <a:lvl1pPr marL="0" algn="l" defTabSz="914400" rtl="0" eaLnBrk="1" latinLnBrk="0" hangingPunct="1">
              <a:spcAft>
                <a:spcPts val="300"/>
              </a:spcAft>
              <a:buNone/>
              <a:defRPr lang="en-US" sz="1400"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smtClean="0"/>
              <a:t>Click to edit Master text styles</a:t>
            </a:r>
          </a:p>
        </p:txBody>
      </p:sp>
      <p:sp>
        <p:nvSpPr>
          <p:cNvPr id="12" name="Text Placeholder 8"/>
          <p:cNvSpPr>
            <a:spLocks noGrp="1"/>
          </p:cNvSpPr>
          <p:nvPr>
            <p:ph type="body" sz="quarter" idx="15"/>
          </p:nvPr>
        </p:nvSpPr>
        <p:spPr>
          <a:xfrm>
            <a:off x="406400" y="6248401"/>
            <a:ext cx="44704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smtClean="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000" y="6324601"/>
            <a:ext cx="1833920" cy="365489"/>
          </a:xfrm>
          <a:prstGeom prst="rect">
            <a:avLst/>
          </a:prstGeom>
        </p:spPr>
      </p:pic>
      <p:sp>
        <p:nvSpPr>
          <p:cNvPr id="14" name="Text Placeholder 13"/>
          <p:cNvSpPr>
            <a:spLocks noGrp="1"/>
          </p:cNvSpPr>
          <p:nvPr>
            <p:ph type="body" sz="quarter" idx="17"/>
          </p:nvPr>
        </p:nvSpPr>
        <p:spPr>
          <a:xfrm>
            <a:off x="406400" y="457200"/>
            <a:ext cx="10972800" cy="1447800"/>
          </a:xfrm>
        </p:spPr>
        <p:txBody>
          <a:bodyPr>
            <a:normAutofit/>
          </a:bodyPr>
          <a:lstStyle>
            <a:lvl1pPr marL="0" indent="0">
              <a:defRPr sz="4400"/>
            </a:lvl1pPr>
          </a:lstStyle>
          <a:p>
            <a:pPr lvl="0"/>
            <a:r>
              <a:rPr lang="en-US" dirty="0" smtClean="0"/>
              <a:t>Click to edit Master text styles</a:t>
            </a:r>
          </a:p>
        </p:txBody>
      </p:sp>
    </p:spTree>
    <p:extLst>
      <p:ext uri="{BB962C8B-B14F-4D97-AF65-F5344CB8AC3E}">
        <p14:creationId xmlns:p14="http://schemas.microsoft.com/office/powerpoint/2010/main" val="217887125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or Intro">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12192000" cy="6858000"/>
          </a:xfrm>
        </p:spPr>
        <p:txBody>
          <a:bodyPr/>
          <a:lstStyle/>
          <a:p>
            <a:r>
              <a:rPr lang="en-US" smtClean="0"/>
              <a:t>Click icon to add picture</a:t>
            </a:r>
            <a:endParaRPr lang="en-US" dirty="0"/>
          </a:p>
        </p:txBody>
      </p:sp>
      <p:sp>
        <p:nvSpPr>
          <p:cNvPr id="10" name="Text Placeholder 8"/>
          <p:cNvSpPr>
            <a:spLocks noGrp="1"/>
          </p:cNvSpPr>
          <p:nvPr>
            <p:ph type="body" sz="quarter" idx="14"/>
          </p:nvPr>
        </p:nvSpPr>
        <p:spPr>
          <a:xfrm>
            <a:off x="406400" y="1905001"/>
            <a:ext cx="4470400" cy="307777"/>
          </a:xfrm>
          <a:noFill/>
        </p:spPr>
        <p:txBody>
          <a:bodyPr wrap="square" rtlCol="0">
            <a:spAutoFit/>
          </a:bodyPr>
          <a:lstStyle>
            <a:lvl1pPr marL="0" algn="l" defTabSz="914400" rtl="0" eaLnBrk="1" latinLnBrk="0" hangingPunct="1">
              <a:spcAft>
                <a:spcPts val="300"/>
              </a:spcAft>
              <a:buNone/>
              <a:defRPr lang="en-US" sz="1400"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smtClean="0"/>
              <a:t>Click to edit Master text styles</a:t>
            </a:r>
          </a:p>
        </p:txBody>
      </p:sp>
      <p:sp>
        <p:nvSpPr>
          <p:cNvPr id="12" name="Text Placeholder 8"/>
          <p:cNvSpPr>
            <a:spLocks noGrp="1"/>
          </p:cNvSpPr>
          <p:nvPr>
            <p:ph type="body" sz="quarter" idx="15"/>
          </p:nvPr>
        </p:nvSpPr>
        <p:spPr>
          <a:xfrm>
            <a:off x="406400" y="6248401"/>
            <a:ext cx="44704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2000" y="6324601"/>
            <a:ext cx="1833920" cy="365489"/>
          </a:xfrm>
          <a:prstGeom prst="rect">
            <a:avLst/>
          </a:prstGeom>
        </p:spPr>
      </p:pic>
      <p:sp>
        <p:nvSpPr>
          <p:cNvPr id="7" name="Text Placeholder 13"/>
          <p:cNvSpPr>
            <a:spLocks noGrp="1"/>
          </p:cNvSpPr>
          <p:nvPr>
            <p:ph type="body" sz="quarter" idx="17"/>
          </p:nvPr>
        </p:nvSpPr>
        <p:spPr>
          <a:xfrm>
            <a:off x="406400" y="457200"/>
            <a:ext cx="10972800" cy="762000"/>
          </a:xfrm>
        </p:spPr>
        <p:txBody>
          <a:bodyPr>
            <a:normAutofit/>
          </a:bodyPr>
          <a:lstStyle>
            <a:lvl1pPr>
              <a:defRPr sz="4400"/>
            </a:lvl1pPr>
          </a:lstStyle>
          <a:p>
            <a:pPr lvl="0"/>
            <a:r>
              <a:rPr lang="en-US" smtClean="0"/>
              <a:t>Click to edit Master text styles</a:t>
            </a:r>
          </a:p>
        </p:txBody>
      </p:sp>
    </p:spTree>
    <p:extLst>
      <p:ext uri="{BB962C8B-B14F-4D97-AF65-F5344CB8AC3E}">
        <p14:creationId xmlns:p14="http://schemas.microsoft.com/office/powerpoint/2010/main" val="38398758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609600" y="1600200"/>
            <a:ext cx="53848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014730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4651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795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7870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9941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7702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4307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3146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944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SLOA AGM November 25, 2013</a:t>
            </a:r>
            <a:endParaRPr lang="en-C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A214A-1696-4C7C-96AF-C9D8615898D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78722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8.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loa@rogers.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mailto:sloa@rogers.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General Meeting</a:t>
            </a:r>
          </a:p>
        </p:txBody>
      </p:sp>
      <p:sp>
        <p:nvSpPr>
          <p:cNvPr id="5" name="TextBox 4"/>
          <p:cNvSpPr txBox="1"/>
          <p:nvPr/>
        </p:nvSpPr>
        <p:spPr>
          <a:xfrm>
            <a:off x="3167143" y="4794894"/>
            <a:ext cx="5857714" cy="646112"/>
          </a:xfrm>
          <a:prstGeom prst="rect">
            <a:avLst/>
          </a:prstGeom>
        </p:spPr>
        <p:txBody>
          <a:bodyPr rtlCol="0">
            <a:spAutoFit/>
          </a:bodyPr>
          <a:lstStyle/>
          <a:p>
            <a:pPr algn="ctr"/>
            <a:r>
              <a:rPr lang="en-US" sz="3600" dirty="0" smtClean="0"/>
              <a:t>28 November 2019</a:t>
            </a:r>
            <a:endParaRPr lang="en-US" sz="3600" dirty="0"/>
          </a:p>
        </p:txBody>
      </p:sp>
      <p:pic>
        <p:nvPicPr>
          <p:cNvPr id="8" name="Picture 7"/>
          <p:cNvPicPr>
            <a:picLocks noChangeAspect="1"/>
          </p:cNvPicPr>
          <p:nvPr/>
        </p:nvPicPr>
        <p:blipFill>
          <a:blip r:embed="rId3"/>
          <a:stretch>
            <a:fillRect/>
          </a:stretch>
        </p:blipFill>
        <p:spPr>
          <a:xfrm>
            <a:off x="3900487" y="1358853"/>
            <a:ext cx="4462463" cy="3525805"/>
          </a:xfrm>
          <a:prstGeom prst="rect">
            <a:avLst/>
          </a:prstGeom>
        </p:spPr>
      </p:pic>
      <p:sp>
        <p:nvSpPr>
          <p:cNvPr id="3" name="TextBox 2"/>
          <p:cNvSpPr txBox="1"/>
          <p:nvPr/>
        </p:nvSpPr>
        <p:spPr>
          <a:xfrm>
            <a:off x="9220200" y="6134100"/>
            <a:ext cx="2362200" cy="646331"/>
          </a:xfrm>
          <a:prstGeom prst="rect">
            <a:avLst/>
          </a:prstGeom>
          <a:noFill/>
        </p:spPr>
        <p:txBody>
          <a:bodyPr wrap="square" rtlCol="0">
            <a:spAutoFit/>
          </a:bodyPr>
          <a:lstStyle/>
          <a:p>
            <a:r>
              <a:rPr lang="en-CA" dirty="0" smtClean="0"/>
              <a:t>Designed by : skydesignworks.com</a:t>
            </a:r>
            <a:endParaRPr lang="fr-CA" dirty="0"/>
          </a:p>
        </p:txBody>
      </p:sp>
    </p:spTree>
    <p:extLst>
      <p:ext uri="{BB962C8B-B14F-4D97-AF65-F5344CB8AC3E}">
        <p14:creationId xmlns:p14="http://schemas.microsoft.com/office/powerpoint/2010/main" val="262865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390619" y="1417638"/>
            <a:ext cx="4362797" cy="461665"/>
          </a:xfrm>
          <a:prstGeom prst="rect">
            <a:avLst/>
          </a:prstGeom>
          <a:noFill/>
        </p:spPr>
        <p:txBody>
          <a:bodyPr wrap="square" rtlCol="0">
            <a:spAutoFit/>
          </a:bodyPr>
          <a:lstStyle/>
          <a:p>
            <a:r>
              <a:rPr lang="en-CA" sz="2400" dirty="0" smtClean="0"/>
              <a:t>3)  Operations Twin Lake</a:t>
            </a:r>
          </a:p>
        </p:txBody>
      </p:sp>
      <p:pic>
        <p:nvPicPr>
          <p:cNvPr id="6" name="Picture 5"/>
          <p:cNvPicPr>
            <a:picLocks noChangeAspect="1"/>
          </p:cNvPicPr>
          <p:nvPr/>
        </p:nvPicPr>
        <p:blipFill>
          <a:blip r:embed="rId3"/>
          <a:stretch>
            <a:fillRect/>
          </a:stretch>
        </p:blipFill>
        <p:spPr>
          <a:xfrm>
            <a:off x="3641481" y="1222822"/>
            <a:ext cx="3673719" cy="1994865"/>
          </a:xfrm>
          <a:prstGeom prst="rect">
            <a:avLst/>
          </a:prstGeom>
        </p:spPr>
      </p:pic>
      <p:sp>
        <p:nvSpPr>
          <p:cNvPr id="5" name="Rectangle 4"/>
          <p:cNvSpPr/>
          <p:nvPr/>
        </p:nvSpPr>
        <p:spPr>
          <a:xfrm>
            <a:off x="390619" y="3319806"/>
            <a:ext cx="10394559" cy="3406061"/>
          </a:xfrm>
          <a:prstGeom prst="rect">
            <a:avLst/>
          </a:prstGeom>
        </p:spPr>
        <p:txBody>
          <a:bodyPr wrap="square">
            <a:spAutoFit/>
          </a:bodyPr>
          <a:lstStyle/>
          <a:p>
            <a:pPr>
              <a:lnSpc>
                <a:spcPct val="115000"/>
              </a:lnSpc>
              <a:spcAft>
                <a:spcPts val="1000"/>
              </a:spcAft>
            </a:pPr>
            <a:r>
              <a:rPr lang="en-CA" sz="1400" dirty="0">
                <a:latin typeface="Calibri" panose="020F0502020204030204" pitchFamily="34" charset="0"/>
                <a:ea typeface="Calibri" panose="020F0502020204030204" pitchFamily="34" charset="0"/>
                <a:cs typeface="Times New Roman" panose="02020603050405020304" pitchFamily="18" charset="0"/>
              </a:rPr>
              <a:t>Overall, another good year with the quality of the lake remaining very good. Like the other lake and ponds, the monitoring of E. Coli showed levels well below levels of concern for recreational use. The bubbler system (4 distributed over the lake) worked well in maintaining good clarity and water quality. The surface algae growth was lower than last year particularly at the North and South ends of the lake. A surface skimmer system (similar to the one used in South Pond) was installed at the South end of the lake and has worked very well (Jody Curran offered to host the skimmer and it was very much appreciated).  Note that this skimmer was purchased at the end of the season of 2018.  There was very good engagement, discussion and cooperation from many homeowners around the lake concerning water quality issues, use of rakes to maintain property beaches and overall lake management.  I would like to acknowledge the significant work that the students earning community hours for school did this summer. They did a great job clearing the algae and weeds along the edge of the common areas around the lake.  Special thanks to the </a:t>
            </a:r>
            <a:r>
              <a:rPr lang="en-CA" sz="1400" dirty="0" err="1">
                <a:latin typeface="Calibri" panose="020F0502020204030204" pitchFamily="34" charset="0"/>
                <a:ea typeface="Calibri" panose="020F0502020204030204" pitchFamily="34" charset="0"/>
                <a:cs typeface="Times New Roman" panose="02020603050405020304" pitchFamily="18" charset="0"/>
              </a:rPr>
              <a:t>Rideout's</a:t>
            </a:r>
            <a:r>
              <a:rPr lang="en-CA" sz="1400" dirty="0">
                <a:latin typeface="Calibri" panose="020F0502020204030204" pitchFamily="34" charset="0"/>
                <a:ea typeface="Calibri" panose="020F0502020204030204" pitchFamily="34" charset="0"/>
                <a:cs typeface="Times New Roman" panose="02020603050405020304" pitchFamily="18" charset="0"/>
              </a:rPr>
              <a:t> for arranging this student work service and I would highly support it again next year.</a:t>
            </a:r>
          </a:p>
          <a:p>
            <a:pPr>
              <a:lnSpc>
                <a:spcPct val="115000"/>
              </a:lnSpc>
              <a:spcAft>
                <a:spcPts val="1000"/>
              </a:spcAft>
            </a:pPr>
            <a:r>
              <a:rPr lang="en-CA" sz="1400" dirty="0">
                <a:latin typeface="Calibri" panose="020F0502020204030204" pitchFamily="34" charset="0"/>
                <a:ea typeface="Calibri" panose="020F0502020204030204" pitchFamily="34" charset="0"/>
                <a:cs typeface="Times New Roman" panose="02020603050405020304" pitchFamily="18" charset="0"/>
              </a:rPr>
              <a:t>For planning next year (summer 2020) and as the budget allows, we would like to see dredging of the lake for weeds as well as possible installation of a second surface skimmer at the North end of the lake near the </a:t>
            </a:r>
            <a:r>
              <a:rPr lang="en-CA" sz="1200" dirty="0">
                <a:latin typeface="Calibri" panose="020F0502020204030204" pitchFamily="34" charset="0"/>
                <a:ea typeface="Calibri" panose="020F0502020204030204" pitchFamily="34" charset="0"/>
                <a:cs typeface="Times New Roman" panose="02020603050405020304" pitchFamily="18" charset="0"/>
              </a:rPr>
              <a:t>culvert where a lot of algae and weeds accumulate.   This will be highly dependent on getting homeowner approval to host the power for the skimmer</a:t>
            </a:r>
            <a:r>
              <a:rPr lang="en-CA" sz="1100" dirty="0">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829350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390619" y="1417638"/>
            <a:ext cx="4362797" cy="461665"/>
          </a:xfrm>
          <a:prstGeom prst="rect">
            <a:avLst/>
          </a:prstGeom>
          <a:noFill/>
        </p:spPr>
        <p:txBody>
          <a:bodyPr wrap="square" rtlCol="0">
            <a:spAutoFit/>
          </a:bodyPr>
          <a:lstStyle/>
          <a:p>
            <a:r>
              <a:rPr lang="en-CA" sz="2400" dirty="0" smtClean="0"/>
              <a:t>3)  Operations North Pond</a:t>
            </a:r>
          </a:p>
        </p:txBody>
      </p:sp>
      <p:sp>
        <p:nvSpPr>
          <p:cNvPr id="4" name="Rectangle 3"/>
          <p:cNvSpPr/>
          <p:nvPr/>
        </p:nvSpPr>
        <p:spPr>
          <a:xfrm>
            <a:off x="6217919" y="2332244"/>
            <a:ext cx="5486401" cy="2923877"/>
          </a:xfrm>
          <a:prstGeom prst="rect">
            <a:avLst/>
          </a:prstGeom>
        </p:spPr>
        <p:txBody>
          <a:bodyPr wrap="square">
            <a:spAutoFit/>
          </a:bodyPr>
          <a:lstStyle/>
          <a:p>
            <a:pPr>
              <a:lnSpc>
                <a:spcPct val="115000"/>
              </a:lnSpc>
              <a:spcAft>
                <a:spcPts val="1000"/>
              </a:spcAft>
            </a:pPr>
            <a:r>
              <a:rPr lang="en-CA" sz="1600" dirty="0">
                <a:latin typeface="Calibri" panose="020F0502020204030204" pitchFamily="34" charset="0"/>
                <a:ea typeface="Calibri" panose="020F0502020204030204" pitchFamily="34" charset="0"/>
                <a:cs typeface="Times New Roman" panose="02020603050405020304" pitchFamily="18" charset="0"/>
              </a:rPr>
              <a:t>Early this season we installed the two air diffusers, and air pump system according to the aeration plan or the North Pond (see image on the next page). The system has been running 24/7 since July. In the time since installation there has been an, albeit subjective, improvement in water clarity. Low levels of E-coli and nitrates shown in summer testing indicated good water quality, suitable for swimming. The pond does have some large </a:t>
            </a:r>
            <a:r>
              <a:rPr lang="en-CA" sz="1600" dirty="0" err="1">
                <a:latin typeface="Calibri" panose="020F0502020204030204" pitchFamily="34" charset="0"/>
                <a:ea typeface="Calibri" panose="020F0502020204030204" pitchFamily="34" charset="0"/>
                <a:cs typeface="Times New Roman" panose="02020603050405020304" pitchFamily="18" charset="0"/>
              </a:rPr>
              <a:t>chara</a:t>
            </a:r>
            <a:r>
              <a:rPr lang="en-CA" sz="1600" dirty="0">
                <a:latin typeface="Calibri" panose="020F0502020204030204" pitchFamily="34" charset="0"/>
                <a:ea typeface="Calibri" panose="020F0502020204030204" pitchFamily="34" charset="0"/>
                <a:cs typeface="Times New Roman" panose="02020603050405020304" pitchFamily="18" charset="0"/>
              </a:rPr>
              <a:t> algae blooms that have been partially removed. More work is required. Next year we would like to study the power consumption of the aeration equipment</a:t>
            </a:r>
            <a:r>
              <a:rPr lang="en-CA" sz="1100" dirty="0">
                <a:latin typeface="Calibri" panose="020F0502020204030204" pitchFamily="34" charset="0"/>
                <a:ea typeface="Calibri" panose="020F0502020204030204" pitchFamily="34" charset="0"/>
                <a:cs typeface="Times New Roman" panose="02020603050405020304" pitchFamily="18" charset="0"/>
              </a:rPr>
              <a: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51145" y="2108984"/>
            <a:ext cx="5244855" cy="4566136"/>
          </a:xfrm>
          <a:prstGeom prst="rect">
            <a:avLst/>
          </a:prstGeom>
        </p:spPr>
      </p:pic>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83757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390619" y="1417638"/>
            <a:ext cx="4362797" cy="461665"/>
          </a:xfrm>
          <a:prstGeom prst="rect">
            <a:avLst/>
          </a:prstGeom>
          <a:noFill/>
        </p:spPr>
        <p:txBody>
          <a:bodyPr wrap="square" rtlCol="0">
            <a:spAutoFit/>
          </a:bodyPr>
          <a:lstStyle/>
          <a:p>
            <a:r>
              <a:rPr lang="en-CA" sz="2400" dirty="0" smtClean="0"/>
              <a:t>3)  Operations South Pond</a:t>
            </a:r>
          </a:p>
        </p:txBody>
      </p:sp>
      <p:pic>
        <p:nvPicPr>
          <p:cNvPr id="6" name="Picture 5"/>
          <p:cNvPicPr>
            <a:picLocks noChangeAspect="1"/>
          </p:cNvPicPr>
          <p:nvPr/>
        </p:nvPicPr>
        <p:blipFill>
          <a:blip r:embed="rId3"/>
          <a:stretch>
            <a:fillRect/>
          </a:stretch>
        </p:blipFill>
        <p:spPr>
          <a:xfrm>
            <a:off x="4025599" y="1417638"/>
            <a:ext cx="3242997" cy="2017446"/>
          </a:xfrm>
          <a:prstGeom prst="rect">
            <a:avLst/>
          </a:prstGeom>
        </p:spPr>
      </p:pic>
      <p:sp>
        <p:nvSpPr>
          <p:cNvPr id="4" name="Rectangle 3"/>
          <p:cNvSpPr/>
          <p:nvPr/>
        </p:nvSpPr>
        <p:spPr>
          <a:xfrm>
            <a:off x="1097280" y="3753345"/>
            <a:ext cx="9662160" cy="2485809"/>
          </a:xfrm>
          <a:prstGeom prst="rect">
            <a:avLst/>
          </a:prstGeom>
        </p:spPr>
        <p:txBody>
          <a:bodyPr wrap="square">
            <a:spAutoFit/>
          </a:bodyPr>
          <a:lstStyle/>
          <a:p>
            <a:pPr>
              <a:lnSpc>
                <a:spcPct val="115000"/>
              </a:lnSpc>
              <a:spcAft>
                <a:spcPts val="1000"/>
              </a:spcAft>
            </a:pPr>
            <a:r>
              <a:rPr lang="en-CA" sz="1600" dirty="0">
                <a:latin typeface="Calibri" panose="020F0502020204030204" pitchFamily="34" charset="0"/>
                <a:ea typeface="Times New Roman" panose="02020603050405020304" pitchFamily="18" charset="0"/>
                <a:cs typeface="Times New Roman" panose="02020603050405020304" pitchFamily="18" charset="0"/>
              </a:rPr>
              <a:t>Both the submerged bubbler and surface aerators ran all summer. Algae was significantly reduced, and water clarity was very good. Surface plants at the west end of the pond were well controlled. South pond residents have the spring install and fall removal down to just an hour at each end of the season. Great little projects to get to know the neighbours. </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CA" sz="1600" dirty="0">
                <a:latin typeface="Calibri" panose="020F0502020204030204" pitchFamily="34" charset="0"/>
                <a:ea typeface="Times New Roman" panose="02020603050405020304" pitchFamily="18" charset="0"/>
                <a:cs typeface="Times New Roman" panose="02020603050405020304" pitchFamily="18" charset="0"/>
              </a:rPr>
              <a:t>We’ve planned for vegetation removal on the south pond for a few years now, but it gets deferred because the company can’t find the time. I would recommend that we hire a company to do it next year. It’s never been done in the 17 years we’ve been on the pond. Other than veg removal, I’m not seeing a need for any large expenditures on the south pond and would be satisfied with a similar budget as in </a:t>
            </a:r>
            <a:r>
              <a:rPr lang="en-CA" sz="1100" dirty="0">
                <a:latin typeface="Calibri" panose="020F0502020204030204" pitchFamily="34" charset="0"/>
                <a:ea typeface="Times New Roman" panose="02020603050405020304" pitchFamily="18" charset="0"/>
                <a:cs typeface="Times New Roman" panose="02020603050405020304" pitchFamily="18" charset="0"/>
              </a:rPr>
              <a:t>2019.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49136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Lakes &amp; Ponds Water Quality discussion</a:t>
            </a:r>
            <a:endParaRPr lang="en-CA" dirty="0"/>
          </a:p>
        </p:txBody>
      </p:sp>
      <p:sp>
        <p:nvSpPr>
          <p:cNvPr id="3" name="Content Placeholder 2"/>
          <p:cNvSpPr>
            <a:spLocks noGrp="1"/>
          </p:cNvSpPr>
          <p:nvPr>
            <p:ph idx="1"/>
          </p:nvPr>
        </p:nvSpPr>
        <p:spPr>
          <a:xfrm>
            <a:off x="609600" y="1600202"/>
            <a:ext cx="10972800" cy="3319040"/>
          </a:xfrm>
        </p:spPr>
        <p:txBody>
          <a:bodyPr>
            <a:normAutofit/>
          </a:bodyPr>
          <a:lstStyle/>
          <a:p>
            <a:r>
              <a:rPr lang="en-CA" sz="1800" dirty="0" smtClean="0"/>
              <a:t>Question was raised from the floor regarding the mechanical configuration of the surface aerators. Lakes &amp; ponds water quality rep (Russel Shearer) described how the surface aerator worked. As there is a potential for injury should someone put their hand into the blades of the aerators, SLOA Communications will put out a reminder advising residents to remain at a safe distance from the clearly visible aerators while using the lakes.</a:t>
            </a:r>
          </a:p>
          <a:p>
            <a:r>
              <a:rPr lang="en-CA" sz="1800" dirty="0" smtClean="0"/>
              <a:t>Discussion explaining why the planned weed removal was NOT carried out this year due to a variety of reasons, the main one being that the weed removal company was too busy and could not be booked. Membership informed that there is planned commercial weed removal for summer 2020, conditions permitting</a:t>
            </a:r>
          </a:p>
          <a:p>
            <a:r>
              <a:rPr lang="en-CA" sz="1800" dirty="0" smtClean="0"/>
              <a:t>No concerns raised by the membership regarding 2019 or 2020 budget for lakes.</a:t>
            </a:r>
            <a:endParaRPr lang="en-CA" sz="1800" dirty="0"/>
          </a:p>
        </p:txBody>
      </p:sp>
      <p:sp>
        <p:nvSpPr>
          <p:cNvPr id="4" name="Footer Placeholder 3"/>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Tree>
    <p:extLst>
      <p:ext uri="{BB962C8B-B14F-4D97-AF65-F5344CB8AC3E}">
        <p14:creationId xmlns:p14="http://schemas.microsoft.com/office/powerpoint/2010/main" val="79098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3b: </a:t>
            </a:r>
            <a:r>
              <a:rPr lang="en-US" dirty="0"/>
              <a:t>Community Pool and Common Areas</a:t>
            </a:r>
          </a:p>
        </p:txBody>
      </p:sp>
      <p:sp>
        <p:nvSpPr>
          <p:cNvPr id="3" name="Content Placeholder 2"/>
          <p:cNvSpPr>
            <a:spLocks noGrp="1"/>
          </p:cNvSpPr>
          <p:nvPr>
            <p:ph idx="1"/>
          </p:nvPr>
        </p:nvSpPr>
        <p:spPr>
          <a:xfrm>
            <a:off x="5367792" y="1567444"/>
            <a:ext cx="6214608" cy="3906366"/>
          </a:xfrm>
        </p:spPr>
        <p:txBody>
          <a:bodyPr>
            <a:normAutofit fontScale="62500" lnSpcReduction="20000"/>
          </a:bodyPr>
          <a:lstStyle/>
          <a:p>
            <a:endParaRPr lang="en-US" sz="5500" dirty="0" smtClean="0"/>
          </a:p>
          <a:p>
            <a:r>
              <a:rPr lang="en-US" sz="5500" dirty="0" smtClean="0"/>
              <a:t>We had another successful summer at our community pool </a:t>
            </a:r>
          </a:p>
          <a:p>
            <a:endParaRPr lang="en-US" sz="5500" dirty="0" smtClean="0"/>
          </a:p>
          <a:p>
            <a:r>
              <a:rPr lang="en-US" sz="5500" dirty="0" smtClean="0"/>
              <a:t>Opened late July following completion of work approved at AGM 2018. </a:t>
            </a:r>
          </a:p>
          <a:p>
            <a:pPr lvl="1"/>
            <a:r>
              <a:rPr lang="en-US" dirty="0" smtClean="0"/>
              <a:t>Final work came in </a:t>
            </a:r>
            <a:r>
              <a:rPr lang="en-US" u="sng" dirty="0" smtClean="0"/>
              <a:t>$6200 under budget</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16" y="1417638"/>
            <a:ext cx="3332559" cy="5090160"/>
          </a:xfrm>
          <a:prstGeom prst="rect">
            <a:avLst/>
          </a:prstGeom>
        </p:spPr>
      </p:pic>
      <p:grpSp>
        <p:nvGrpSpPr>
          <p:cNvPr id="6" name="Group 5"/>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423320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3b. Community Pool and Common Area</a:t>
            </a:r>
            <a:br>
              <a:rPr lang="en-US" dirty="0" smtClean="0"/>
            </a:br>
            <a:r>
              <a:rPr lang="en-US" dirty="0" smtClean="0"/>
              <a:t>Work achieved</a:t>
            </a:r>
            <a:endParaRPr lang="en-US" dirty="0"/>
          </a:p>
        </p:txBody>
      </p:sp>
      <p:sp>
        <p:nvSpPr>
          <p:cNvPr id="3" name="Content Placeholder 2"/>
          <p:cNvSpPr>
            <a:spLocks noGrp="1"/>
          </p:cNvSpPr>
          <p:nvPr>
            <p:ph idx="1"/>
          </p:nvPr>
        </p:nvSpPr>
        <p:spPr>
          <a:xfrm>
            <a:off x="229487" y="1510727"/>
            <a:ext cx="4845434" cy="4783393"/>
          </a:xfrm>
        </p:spPr>
        <p:txBody>
          <a:bodyPr>
            <a:normAutofit fontScale="92500" lnSpcReduction="10000"/>
          </a:bodyPr>
          <a:lstStyle/>
          <a:p>
            <a:r>
              <a:rPr lang="en-US" sz="2400" dirty="0" smtClean="0"/>
              <a:t>Pool entrance system installed </a:t>
            </a:r>
          </a:p>
          <a:p>
            <a:r>
              <a:rPr lang="en-US" sz="2400" dirty="0" smtClean="0"/>
              <a:t>Pool Mechanical System updated to meet code</a:t>
            </a:r>
          </a:p>
          <a:p>
            <a:r>
              <a:rPr lang="en-US" sz="2400" dirty="0" smtClean="0"/>
              <a:t>Tables and Chairs refurbished</a:t>
            </a:r>
          </a:p>
          <a:p>
            <a:r>
              <a:rPr lang="en-US" sz="2400" dirty="0" smtClean="0"/>
              <a:t>Pathway rejuvenation phase 1</a:t>
            </a:r>
          </a:p>
          <a:p>
            <a:r>
              <a:rPr lang="en-US" sz="2400" dirty="0" smtClean="0"/>
              <a:t>11 new trees planted in playground</a:t>
            </a:r>
          </a:p>
          <a:p>
            <a:r>
              <a:rPr lang="en-US" sz="2400" dirty="0" smtClean="0"/>
              <a:t>Bank at Tranquil Gate sodded</a:t>
            </a:r>
          </a:p>
          <a:p>
            <a:r>
              <a:rPr lang="en-US" sz="2400" dirty="0" smtClean="0"/>
              <a:t>Old Prescott entrance rejuvenation phase 1</a:t>
            </a:r>
          </a:p>
          <a:p>
            <a:r>
              <a:rPr lang="en-US" sz="2400" dirty="0" smtClean="0"/>
              <a:t>Pool deck ground lighting repaired</a:t>
            </a:r>
          </a:p>
          <a:p>
            <a:r>
              <a:rPr lang="en-US" sz="2400" dirty="0" smtClean="0"/>
              <a:t>Pool deck security light repaired</a:t>
            </a:r>
          </a:p>
          <a:p>
            <a:r>
              <a:rPr lang="en-US" sz="2400" dirty="0" smtClean="0"/>
              <a:t>Rest benches placed</a:t>
            </a:r>
          </a:p>
          <a:p>
            <a:r>
              <a:rPr lang="en-US" sz="2400" dirty="0" smtClean="0"/>
              <a:t>Parking lot light repaired</a:t>
            </a:r>
          </a:p>
          <a:p>
            <a:endParaRPr lang="en-US" dirty="0"/>
          </a:p>
          <a:p>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462" y="1417637"/>
            <a:ext cx="5561864" cy="27027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833" y="2563929"/>
            <a:ext cx="3480166" cy="219655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960" y="3906579"/>
            <a:ext cx="3520440" cy="2640330"/>
          </a:xfrm>
          <a:prstGeom prst="rect">
            <a:avLst/>
          </a:prstGeom>
        </p:spPr>
      </p:pic>
      <p:grpSp>
        <p:nvGrpSpPr>
          <p:cNvPr id="10" name="Group 9"/>
          <p:cNvGrpSpPr/>
          <p:nvPr/>
        </p:nvGrpSpPr>
        <p:grpSpPr>
          <a:xfrm>
            <a:off x="9761220" y="5751398"/>
            <a:ext cx="2350770" cy="1042133"/>
            <a:chOff x="11830050" y="3396279"/>
            <a:chExt cx="2350770" cy="1042133"/>
          </a:xfrm>
        </p:grpSpPr>
        <p:pic>
          <p:nvPicPr>
            <p:cNvPr id="11" name="Picture 10"/>
            <p:cNvPicPr>
              <a:picLocks noChangeAspect="1"/>
            </p:cNvPicPr>
            <p:nvPr/>
          </p:nvPicPr>
          <p:blipFill rotWithShape="1">
            <a:blip r:embed="rId6"/>
            <a:srcRect l="71247"/>
            <a:stretch/>
          </p:blipFill>
          <p:spPr>
            <a:xfrm>
              <a:off x="12973050" y="3396279"/>
              <a:ext cx="1207770" cy="951058"/>
            </a:xfrm>
            <a:prstGeom prst="rect">
              <a:avLst/>
            </a:prstGeom>
          </p:spPr>
        </p:pic>
        <p:sp>
          <p:nvSpPr>
            <p:cNvPr id="12" name="TextBox 11"/>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09824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 re Pool and Common areas</a:t>
            </a:r>
            <a:endParaRPr lang="en-CA" dirty="0"/>
          </a:p>
        </p:txBody>
      </p:sp>
      <p:sp>
        <p:nvSpPr>
          <p:cNvPr id="3" name="Content Placeholder 2"/>
          <p:cNvSpPr>
            <a:spLocks noGrp="1"/>
          </p:cNvSpPr>
          <p:nvPr>
            <p:ph idx="1"/>
          </p:nvPr>
        </p:nvSpPr>
        <p:spPr>
          <a:xfrm>
            <a:off x="609600" y="1600201"/>
            <a:ext cx="10972800" cy="3896590"/>
          </a:xfrm>
        </p:spPr>
        <p:txBody>
          <a:bodyPr>
            <a:noAutofit/>
          </a:bodyPr>
          <a:lstStyle/>
          <a:p>
            <a:r>
              <a:rPr lang="en-CA" sz="2000" dirty="0" smtClean="0"/>
              <a:t>Work completed by community volunteers summarized. </a:t>
            </a:r>
          </a:p>
          <a:p>
            <a:r>
              <a:rPr lang="en-CA" sz="2000" dirty="0" smtClean="0"/>
              <a:t>Concern expressed re planting of trees in playground area and potential obstruction of view to lake, responsibility for maintenance, etc. Question was raised whether the tree planting was submitted to the design review committee for approval. Response from board was that they were planted within covenant regulations and within approved budget and workplan. </a:t>
            </a:r>
          </a:p>
          <a:p>
            <a:r>
              <a:rPr lang="en-CA" sz="2000" dirty="0" smtClean="0"/>
              <a:t>Concern expressed over the brightness and large illumination footprint of the repaired light on the pool deck and of the repaired parking lot light. Board will investigate remediation options. Likely remedies to be considered are: light shielding/shroud to mitigate unnecessary illumination, light sensors to ensure that lights only activate at night and motion </a:t>
            </a:r>
            <a:r>
              <a:rPr lang="en-CA" sz="2000" dirty="0" smtClean="0"/>
              <a:t>sensors to ensure that lights illumination only when movement is detected, in order to </a:t>
            </a:r>
            <a:r>
              <a:rPr lang="en-CA" sz="2000" dirty="0" smtClean="0"/>
              <a:t>reduce the amount of time that lights operate, reduce </a:t>
            </a:r>
            <a:r>
              <a:rPr lang="en-CA" sz="2000" dirty="0" smtClean="0"/>
              <a:t>electricity usage and </a:t>
            </a:r>
            <a:r>
              <a:rPr lang="en-CA" sz="2000" dirty="0" smtClean="0"/>
              <a:t>reduce ‘light pollution’.</a:t>
            </a:r>
            <a:endParaRPr lang="en-CA" sz="2000" dirty="0"/>
          </a:p>
        </p:txBody>
      </p:sp>
      <p:sp>
        <p:nvSpPr>
          <p:cNvPr id="4" name="Footer Placeholder 3"/>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Tree>
    <p:extLst>
      <p:ext uri="{BB962C8B-B14F-4D97-AF65-F5344CB8AC3E}">
        <p14:creationId xmlns:p14="http://schemas.microsoft.com/office/powerpoint/2010/main" val="423231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8" y="111204"/>
            <a:ext cx="10972800" cy="1143000"/>
          </a:xfrm>
        </p:spPr>
        <p:txBody>
          <a:bodyPr>
            <a:normAutofit fontScale="90000"/>
          </a:bodyPr>
          <a:lstStyle/>
          <a:p>
            <a:r>
              <a:rPr lang="en-US" dirty="0" smtClean="0"/>
              <a:t>3b: Pool and Common Areas</a:t>
            </a:r>
            <a:br>
              <a:rPr lang="en-US" dirty="0" smtClean="0"/>
            </a:br>
            <a:r>
              <a:rPr lang="en-US" dirty="0" smtClean="0"/>
              <a:t>Work planned for 2020</a:t>
            </a:r>
            <a:endParaRPr lang="en-US" dirty="0"/>
          </a:p>
        </p:txBody>
      </p:sp>
      <p:sp>
        <p:nvSpPr>
          <p:cNvPr id="3" name="Content Placeholder 2"/>
          <p:cNvSpPr>
            <a:spLocks noGrp="1"/>
          </p:cNvSpPr>
          <p:nvPr>
            <p:ph idx="1"/>
          </p:nvPr>
        </p:nvSpPr>
        <p:spPr>
          <a:xfrm>
            <a:off x="1262744" y="1929239"/>
            <a:ext cx="8534399" cy="4427112"/>
          </a:xfrm>
        </p:spPr>
        <p:txBody>
          <a:bodyPr>
            <a:normAutofit/>
          </a:bodyPr>
          <a:lstStyle/>
          <a:p>
            <a:r>
              <a:rPr lang="en-US" dirty="0" smtClean="0"/>
              <a:t>Pool Security System Upgrade</a:t>
            </a:r>
          </a:p>
          <a:p>
            <a:r>
              <a:rPr lang="en-US" dirty="0" smtClean="0"/>
              <a:t>Old Prescott Entrance enhancement Phase 2</a:t>
            </a:r>
          </a:p>
          <a:p>
            <a:r>
              <a:rPr lang="en-US" dirty="0" smtClean="0"/>
              <a:t>Repair basketball area</a:t>
            </a:r>
          </a:p>
          <a:p>
            <a:r>
              <a:rPr lang="en-US" dirty="0" smtClean="0"/>
              <a:t>Restoration/repairs of paved walkways</a:t>
            </a:r>
          </a:p>
          <a:p>
            <a:r>
              <a:rPr lang="en-US" dirty="0" smtClean="0"/>
              <a:t>Beach restoration (new sand)</a:t>
            </a:r>
          </a:p>
          <a:p>
            <a:r>
              <a:rPr lang="en-US" dirty="0" smtClean="0"/>
              <a:t>Pathway rejuvenation Phase 2</a:t>
            </a:r>
          </a:p>
          <a:p>
            <a:r>
              <a:rPr lang="en-US" dirty="0" smtClean="0"/>
              <a:t>Pool chemical system upgrade</a:t>
            </a:r>
          </a:p>
          <a:p>
            <a:endParaRPr lang="en-US" dirty="0" smtClean="0"/>
          </a:p>
          <a:p>
            <a:pPr marL="0" indent="0">
              <a:buNone/>
            </a:pPr>
            <a:endParaRPr lang="en-US" dirty="0" smtClean="0"/>
          </a:p>
          <a:p>
            <a:endParaRPr lang="en-US" dirty="0"/>
          </a:p>
        </p:txBody>
      </p:sp>
      <p:grpSp>
        <p:nvGrpSpPr>
          <p:cNvPr id="5" name="Group 4"/>
          <p:cNvGrpSpPr/>
          <p:nvPr/>
        </p:nvGrpSpPr>
        <p:grpSpPr>
          <a:xfrm>
            <a:off x="9761220" y="5751398"/>
            <a:ext cx="2350770" cy="1042133"/>
            <a:chOff x="11830050" y="3396279"/>
            <a:chExt cx="2350770" cy="1042133"/>
          </a:xfrm>
        </p:grpSpPr>
        <p:pic>
          <p:nvPicPr>
            <p:cNvPr id="6" name="Picture 5"/>
            <p:cNvPicPr>
              <a:picLocks noChangeAspect="1"/>
            </p:cNvPicPr>
            <p:nvPr/>
          </p:nvPicPr>
          <p:blipFill rotWithShape="1">
            <a:blip r:embed="rId2"/>
            <a:srcRect l="71247"/>
            <a:stretch/>
          </p:blipFill>
          <p:spPr>
            <a:xfrm>
              <a:off x="12973050" y="3396279"/>
              <a:ext cx="1207770" cy="951058"/>
            </a:xfrm>
            <a:prstGeom prst="rect">
              <a:avLst/>
            </a:prstGeom>
          </p:spPr>
        </p:pic>
        <p:sp>
          <p:nvSpPr>
            <p:cNvPr id="7" name="TextBox 6"/>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260417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Pool and Common Area discussion, </a:t>
            </a:r>
            <a:r>
              <a:rPr lang="en-CA" dirty="0" err="1" smtClean="0"/>
              <a:t>cont</a:t>
            </a:r>
            <a:r>
              <a:rPr lang="en-CA" dirty="0" smtClean="0"/>
              <a:t>…</a:t>
            </a:r>
            <a:endParaRPr lang="en-CA" dirty="0"/>
          </a:p>
        </p:txBody>
      </p:sp>
      <p:sp>
        <p:nvSpPr>
          <p:cNvPr id="3" name="Content Placeholder 2"/>
          <p:cNvSpPr>
            <a:spLocks noGrp="1"/>
          </p:cNvSpPr>
          <p:nvPr>
            <p:ph idx="1"/>
          </p:nvPr>
        </p:nvSpPr>
        <p:spPr/>
        <p:txBody>
          <a:bodyPr>
            <a:normAutofit/>
          </a:bodyPr>
          <a:lstStyle/>
          <a:p>
            <a:r>
              <a:rPr lang="en-CA" sz="2000" dirty="0" smtClean="0"/>
              <a:t>2020 planned work outlined to membership. Comments re security system and pool chemical system recorded following their detailed presentation (see further in </a:t>
            </a:r>
            <a:r>
              <a:rPr lang="en-CA" sz="2000" dirty="0" err="1" smtClean="0"/>
              <a:t>ppt</a:t>
            </a:r>
            <a:r>
              <a:rPr lang="en-CA" sz="2000" dirty="0" smtClean="0"/>
              <a:t>). No other planned work generated discussion.</a:t>
            </a:r>
            <a:endParaRPr lang="en-CA" sz="2000" dirty="0"/>
          </a:p>
        </p:txBody>
      </p:sp>
      <p:sp>
        <p:nvSpPr>
          <p:cNvPr id="4" name="Footer Placeholder 3"/>
          <p:cNvSpPr>
            <a:spLocks noGrp="1"/>
          </p:cNvSpPr>
          <p:nvPr>
            <p:ph type="ftr" sz="quarter" idx="11"/>
          </p:nvPr>
        </p:nvSpPr>
        <p:spPr/>
        <p:txBody>
          <a:bodyPr/>
          <a:lstStyle/>
          <a:p>
            <a:r>
              <a:rPr lang="en-CA" smtClean="0">
                <a:solidFill>
                  <a:prstClr val="black">
                    <a:tint val="75000"/>
                  </a:prstClr>
                </a:solidFill>
              </a:rPr>
              <a:t>SLOA AGM November 25, 2013</a:t>
            </a:r>
            <a:endParaRPr lang="en-CA">
              <a:solidFill>
                <a:prstClr val="black">
                  <a:tint val="75000"/>
                </a:prstClr>
              </a:solidFill>
            </a:endParaRPr>
          </a:p>
        </p:txBody>
      </p:sp>
    </p:spTree>
    <p:extLst>
      <p:ext uri="{BB962C8B-B14F-4D97-AF65-F5344CB8AC3E}">
        <p14:creationId xmlns:p14="http://schemas.microsoft.com/office/powerpoint/2010/main" val="33656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3b. Tennis Courts</a:t>
            </a:r>
            <a:endParaRPr lang="en-US" dirty="0"/>
          </a:p>
        </p:txBody>
      </p:sp>
      <p:sp>
        <p:nvSpPr>
          <p:cNvPr id="3" name="Content Placeholder 2"/>
          <p:cNvSpPr>
            <a:spLocks noGrp="1"/>
          </p:cNvSpPr>
          <p:nvPr>
            <p:ph idx="1"/>
          </p:nvPr>
        </p:nvSpPr>
        <p:spPr>
          <a:xfrm>
            <a:off x="229487" y="1510727"/>
            <a:ext cx="4845434" cy="4783393"/>
          </a:xfrm>
        </p:spPr>
        <p:txBody>
          <a:bodyPr>
            <a:normAutofit lnSpcReduction="10000"/>
          </a:bodyPr>
          <a:lstStyle/>
          <a:p>
            <a:pPr marL="0" indent="0">
              <a:buNone/>
            </a:pPr>
            <a:r>
              <a:rPr lang="en-US" sz="3600" dirty="0" smtClean="0"/>
              <a:t>Work Achieved 2019</a:t>
            </a:r>
          </a:p>
          <a:p>
            <a:r>
              <a:rPr lang="en-US" sz="2400" dirty="0" smtClean="0"/>
              <a:t>Repairs to fencing and gates</a:t>
            </a:r>
          </a:p>
          <a:p>
            <a:r>
              <a:rPr lang="en-US" sz="2400" dirty="0" smtClean="0"/>
              <a:t>Installation of new net</a:t>
            </a:r>
          </a:p>
          <a:p>
            <a:r>
              <a:rPr lang="en-US" sz="2400" dirty="0" smtClean="0"/>
              <a:t>Pickle ball courts installed</a:t>
            </a:r>
          </a:p>
          <a:p>
            <a:endParaRPr lang="en-US" dirty="0"/>
          </a:p>
          <a:p>
            <a:pPr marL="0" indent="0">
              <a:buNone/>
            </a:pPr>
            <a:r>
              <a:rPr lang="en-US" dirty="0" smtClean="0"/>
              <a:t>Work Planned 2020</a:t>
            </a:r>
          </a:p>
          <a:p>
            <a:r>
              <a:rPr lang="en-US" sz="2400" dirty="0" smtClean="0"/>
              <a:t>Surface repair of north court</a:t>
            </a:r>
          </a:p>
          <a:p>
            <a:r>
              <a:rPr lang="en-US" sz="2400" dirty="0" smtClean="0"/>
              <a:t>Repair of fence post bases</a:t>
            </a:r>
          </a:p>
          <a:p>
            <a:r>
              <a:rPr lang="en-US" sz="2400" dirty="0" smtClean="0"/>
              <a:t>Lifecycle plan developed including future resurfacing, fencing and addition of pickleball markings</a:t>
            </a:r>
          </a:p>
        </p:txBody>
      </p:sp>
      <p:grpSp>
        <p:nvGrpSpPr>
          <p:cNvPr id="10" name="Group 9"/>
          <p:cNvGrpSpPr/>
          <p:nvPr/>
        </p:nvGrpSpPr>
        <p:grpSpPr>
          <a:xfrm>
            <a:off x="9761220" y="5751398"/>
            <a:ext cx="2350770" cy="1042133"/>
            <a:chOff x="11830050" y="3396279"/>
            <a:chExt cx="2350770" cy="1042133"/>
          </a:xfrm>
        </p:grpSpPr>
        <p:pic>
          <p:nvPicPr>
            <p:cNvPr id="11" name="Picture 10"/>
            <p:cNvPicPr>
              <a:picLocks noChangeAspect="1"/>
            </p:cNvPicPr>
            <p:nvPr/>
          </p:nvPicPr>
          <p:blipFill rotWithShape="1">
            <a:blip r:embed="rId3"/>
            <a:srcRect l="71247"/>
            <a:stretch/>
          </p:blipFill>
          <p:spPr>
            <a:xfrm>
              <a:off x="12973050" y="3396279"/>
              <a:ext cx="1207770" cy="951058"/>
            </a:xfrm>
            <a:prstGeom prst="rect">
              <a:avLst/>
            </a:prstGeom>
          </p:spPr>
        </p:pic>
        <p:sp>
          <p:nvSpPr>
            <p:cNvPr id="12" name="TextBox 11"/>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275" y="1417638"/>
            <a:ext cx="4983108" cy="3588702"/>
          </a:xfrm>
          <a:prstGeom prst="rect">
            <a:avLst/>
          </a:prstGeom>
        </p:spPr>
      </p:pic>
    </p:spTree>
    <p:extLst>
      <p:ext uri="{BB962C8B-B14F-4D97-AF65-F5344CB8AC3E}">
        <p14:creationId xmlns:p14="http://schemas.microsoft.com/office/powerpoint/2010/main" val="204652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3853" y="1471151"/>
            <a:ext cx="8304294" cy="4801314"/>
          </a:xfrm>
          <a:prstGeom prst="rect">
            <a:avLst/>
          </a:prstGeom>
        </p:spPr>
        <p:txBody>
          <a:bodyPr wrap="square" rtlCol="0">
            <a:spAutoFit/>
          </a:bodyPr>
          <a:lstStyle/>
          <a:p>
            <a:pPr marL="285750" indent="-285750">
              <a:buFont typeface="Arial" panose="020B0604020202020204" pitchFamily="34" charset="0"/>
              <a:buChar char="•"/>
            </a:pPr>
            <a:r>
              <a:rPr lang="en-US" sz="3600" dirty="0" smtClean="0"/>
              <a:t>Introduction of the Board</a:t>
            </a:r>
          </a:p>
          <a:p>
            <a:pPr marL="285750" indent="-285750">
              <a:buFont typeface="Arial" panose="020B0604020202020204" pitchFamily="34" charset="0"/>
              <a:buChar char="•"/>
            </a:pPr>
            <a:r>
              <a:rPr lang="en-US" sz="3600" dirty="0"/>
              <a:t>Approval of </a:t>
            </a:r>
            <a:r>
              <a:rPr lang="en-US" sz="3600" dirty="0" smtClean="0"/>
              <a:t>Agenda</a:t>
            </a:r>
          </a:p>
          <a:p>
            <a:pPr marL="285750" indent="-285750">
              <a:buFont typeface="Arial" panose="020B0604020202020204" pitchFamily="34" charset="0"/>
              <a:buChar char="•"/>
            </a:pPr>
            <a:r>
              <a:rPr lang="en-US" sz="3600" dirty="0" smtClean="0"/>
              <a:t>Approval of Minutes from last AGM​</a:t>
            </a:r>
            <a:endParaRPr lang="en-US" sz="3600" dirty="0"/>
          </a:p>
          <a:p>
            <a:pPr marL="285750" indent="-285750">
              <a:buFont typeface="Arial" panose="020B0604020202020204" pitchFamily="34" charset="0"/>
              <a:buChar char="•"/>
            </a:pPr>
            <a:r>
              <a:rPr lang="en-US" sz="3600" dirty="0" smtClean="0"/>
              <a:t>2019 </a:t>
            </a:r>
            <a:r>
              <a:rPr lang="en-US" sz="3600" dirty="0"/>
              <a:t>Annual </a:t>
            </a:r>
            <a:r>
              <a:rPr lang="en-US" sz="3600" dirty="0" smtClean="0"/>
              <a:t>Report​</a:t>
            </a:r>
          </a:p>
          <a:p>
            <a:pPr marL="285750" indent="-285750">
              <a:buFont typeface="Arial" panose="020B0604020202020204" pitchFamily="34" charset="0"/>
              <a:buChar char="•"/>
            </a:pPr>
            <a:r>
              <a:rPr lang="en-US" sz="3600" dirty="0" smtClean="0"/>
              <a:t>2019 Financial Report</a:t>
            </a:r>
          </a:p>
          <a:p>
            <a:pPr marL="285750" indent="-285750">
              <a:buFont typeface="Arial" panose="020B0604020202020204" pitchFamily="34" charset="0"/>
              <a:buChar char="•"/>
            </a:pPr>
            <a:r>
              <a:rPr lang="en-US" sz="3600" dirty="0" smtClean="0"/>
              <a:t>2020 Amenities </a:t>
            </a:r>
            <a:endParaRPr lang="en-US" sz="3600" dirty="0"/>
          </a:p>
          <a:p>
            <a:pPr marL="285750" indent="-285750">
              <a:buFont typeface="Arial" panose="020B0604020202020204" pitchFamily="34" charset="0"/>
              <a:buChar char="•"/>
            </a:pPr>
            <a:r>
              <a:rPr lang="en-US" sz="3600" dirty="0" smtClean="0"/>
              <a:t>2020 Annual Budget</a:t>
            </a:r>
            <a:r>
              <a:rPr lang="en-US" sz="3600" dirty="0"/>
              <a:t>​</a:t>
            </a:r>
          </a:p>
          <a:p>
            <a:pPr marL="285750" indent="-285750">
              <a:buFont typeface="Arial" panose="020B0604020202020204" pitchFamily="34" charset="0"/>
              <a:buChar char="•"/>
            </a:pPr>
            <a:r>
              <a:rPr lang="en-US" sz="3600" dirty="0" smtClean="0"/>
              <a:t>Election </a:t>
            </a:r>
            <a:r>
              <a:rPr lang="en-US" sz="3600" dirty="0"/>
              <a:t>of </a:t>
            </a:r>
            <a:r>
              <a:rPr lang="en-US" sz="3600" dirty="0" smtClean="0"/>
              <a:t>2020 </a:t>
            </a:r>
            <a:r>
              <a:rPr lang="en-US" sz="3600" dirty="0"/>
              <a:t>Board</a:t>
            </a:r>
          </a:p>
          <a:p>
            <a:endParaRPr lang="en-US" dirty="0"/>
          </a:p>
        </p:txBody>
      </p:sp>
      <p:sp>
        <p:nvSpPr>
          <p:cNvPr id="4" name="TextBox 3"/>
          <p:cNvSpPr txBox="1"/>
          <p:nvPr/>
        </p:nvSpPr>
        <p:spPr>
          <a:xfrm>
            <a:off x="3621088" y="381000"/>
            <a:ext cx="4149725" cy="769441"/>
          </a:xfrm>
          <a:prstGeom prst="rect">
            <a:avLst/>
          </a:prstGeom>
        </p:spPr>
        <p:txBody>
          <a:bodyPr rtlCol="0">
            <a:spAutoFit/>
          </a:bodyPr>
          <a:lstStyle/>
          <a:p>
            <a:pPr algn="ctr"/>
            <a:r>
              <a:rPr lang="en-US" sz="4400" dirty="0">
                <a:latin typeface="+mj-lt"/>
              </a:rPr>
              <a:t>Agenda</a:t>
            </a:r>
          </a:p>
        </p:txBody>
      </p:sp>
      <p:grpSp>
        <p:nvGrpSpPr>
          <p:cNvPr id="5" name="Group 4"/>
          <p:cNvGrpSpPr/>
          <p:nvPr/>
        </p:nvGrpSpPr>
        <p:grpSpPr>
          <a:xfrm>
            <a:off x="9761220" y="5751398"/>
            <a:ext cx="2350770" cy="1042133"/>
            <a:chOff x="11830050" y="3396279"/>
            <a:chExt cx="2350770" cy="1042133"/>
          </a:xfrm>
        </p:grpSpPr>
        <p:pic>
          <p:nvPicPr>
            <p:cNvPr id="6" name="Picture 5"/>
            <p:cNvPicPr>
              <a:picLocks noChangeAspect="1"/>
            </p:cNvPicPr>
            <p:nvPr/>
          </p:nvPicPr>
          <p:blipFill rotWithShape="1">
            <a:blip r:embed="rId3"/>
            <a:srcRect l="71247"/>
            <a:stretch/>
          </p:blipFill>
          <p:spPr>
            <a:xfrm>
              <a:off x="12973050" y="3396279"/>
              <a:ext cx="1207770" cy="951058"/>
            </a:xfrm>
            <a:prstGeom prst="rect">
              <a:avLst/>
            </a:prstGeom>
          </p:spPr>
        </p:pic>
        <p:sp>
          <p:nvSpPr>
            <p:cNvPr id="2" name="TextBox 1"/>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233414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Pool Water Regulating Upgrade</a:t>
            </a:r>
            <a:endParaRPr lang="fr-CA" dirty="0"/>
          </a:p>
        </p:txBody>
      </p:sp>
      <p:sp>
        <p:nvSpPr>
          <p:cNvPr id="3" name="Content Placeholder 2"/>
          <p:cNvSpPr>
            <a:spLocks noGrp="1"/>
          </p:cNvSpPr>
          <p:nvPr>
            <p:ph idx="1"/>
          </p:nvPr>
        </p:nvSpPr>
        <p:spPr/>
        <p:txBody>
          <a:bodyPr>
            <a:normAutofit fontScale="92500"/>
          </a:bodyPr>
          <a:lstStyle/>
          <a:p>
            <a:r>
              <a:rPr lang="en-CA" dirty="0" smtClean="0"/>
              <a:t>Challenge</a:t>
            </a:r>
          </a:p>
          <a:p>
            <a:pPr lvl="1"/>
            <a:r>
              <a:rPr lang="en-CA" dirty="0" smtClean="0"/>
              <a:t>Our current practice is to manually test the pool water 3 times per day. Each test takes approximately 30 minutes on site.</a:t>
            </a:r>
          </a:p>
          <a:p>
            <a:pPr lvl="1"/>
            <a:r>
              <a:rPr lang="en-CA" dirty="0" smtClean="0"/>
              <a:t>The City Health and Safety Inspector has identified that standard required is</a:t>
            </a:r>
          </a:p>
          <a:p>
            <a:pPr lvl="2"/>
            <a:r>
              <a:rPr lang="en-CA" dirty="0" smtClean="0"/>
              <a:t>Manual testing every 2 hrs</a:t>
            </a:r>
          </a:p>
          <a:p>
            <a:pPr marL="1371600" lvl="3" indent="0">
              <a:buNone/>
            </a:pPr>
            <a:r>
              <a:rPr lang="en-CA" dirty="0" smtClean="0"/>
              <a:t>	or</a:t>
            </a:r>
          </a:p>
          <a:p>
            <a:pPr lvl="2"/>
            <a:r>
              <a:rPr lang="en-CA" dirty="0" smtClean="0"/>
              <a:t>Result recording every 4 hrs (opening, noon and 1600 hrs) if using automated self feeding chemical system</a:t>
            </a:r>
            <a:endParaRPr lang="fr-CA" dirty="0"/>
          </a:p>
          <a:p>
            <a:pPr marL="914400" lvl="2" indent="0">
              <a:buNone/>
            </a:pPr>
            <a:r>
              <a:rPr lang="fr-CA" dirty="0" err="1" smtClean="0"/>
              <a:t>Current</a:t>
            </a:r>
            <a:r>
              <a:rPr lang="fr-CA" dirty="0" smtClean="0"/>
              <a:t> Pool maintenance </a:t>
            </a:r>
            <a:r>
              <a:rPr lang="fr-CA" dirty="0" err="1" smtClean="0"/>
              <a:t>requires</a:t>
            </a:r>
            <a:r>
              <a:rPr lang="fr-CA" dirty="0" smtClean="0"/>
              <a:t> 90 min/</a:t>
            </a:r>
            <a:r>
              <a:rPr lang="fr-CA" dirty="0" err="1" smtClean="0"/>
              <a:t>day</a:t>
            </a:r>
            <a:r>
              <a:rPr lang="fr-CA" dirty="0" smtClean="0"/>
              <a:t>. </a:t>
            </a:r>
            <a:r>
              <a:rPr lang="fr-CA" dirty="0" err="1" smtClean="0"/>
              <a:t>We</a:t>
            </a:r>
            <a:r>
              <a:rPr lang="fr-CA" dirty="0" smtClean="0"/>
              <a:t> do not have </a:t>
            </a:r>
            <a:r>
              <a:rPr lang="fr-CA" dirty="0" err="1" smtClean="0"/>
              <a:t>capacity</a:t>
            </a:r>
            <a:r>
              <a:rPr lang="fr-CA" dirty="0" smtClean="0"/>
              <a:t> to </a:t>
            </a:r>
            <a:r>
              <a:rPr lang="fr-CA" dirty="0" err="1" smtClean="0"/>
              <a:t>increase</a:t>
            </a:r>
            <a:r>
              <a:rPr lang="fr-CA" dirty="0" smtClean="0"/>
              <a:t> to 5 </a:t>
            </a:r>
            <a:r>
              <a:rPr lang="fr-CA" dirty="0" err="1" smtClean="0"/>
              <a:t>hrs</a:t>
            </a:r>
            <a:r>
              <a:rPr lang="fr-CA" dirty="0" smtClean="0"/>
              <a:t> per </a:t>
            </a:r>
            <a:r>
              <a:rPr lang="fr-CA" dirty="0" err="1" smtClean="0"/>
              <a:t>day</a:t>
            </a:r>
            <a:r>
              <a:rPr lang="fr-CA" dirty="0" smtClean="0"/>
              <a:t>. (in reality </a:t>
            </a:r>
            <a:r>
              <a:rPr lang="fr-CA" dirty="0" err="1" smtClean="0"/>
              <a:t>amounts</a:t>
            </a:r>
            <a:r>
              <a:rPr lang="fr-CA" dirty="0" smtClean="0"/>
              <a:t> to </a:t>
            </a:r>
            <a:r>
              <a:rPr lang="fr-CA" dirty="0" err="1" smtClean="0"/>
              <a:t>continuous</a:t>
            </a:r>
            <a:r>
              <a:rPr lang="fr-CA" dirty="0" smtClean="0"/>
              <a:t> 14hr/</a:t>
            </a:r>
            <a:r>
              <a:rPr lang="fr-CA" dirty="0" err="1" smtClean="0"/>
              <a:t>day</a:t>
            </a:r>
            <a:r>
              <a:rPr lang="fr-CA" dirty="0" smtClean="0"/>
              <a:t> </a:t>
            </a:r>
            <a:r>
              <a:rPr lang="fr-CA" dirty="0" err="1" smtClean="0"/>
              <a:t>continual</a:t>
            </a:r>
            <a:r>
              <a:rPr lang="fr-CA" dirty="0" smtClean="0"/>
              <a:t> </a:t>
            </a:r>
            <a:r>
              <a:rPr lang="fr-CA" dirty="0" err="1" smtClean="0"/>
              <a:t>presence</a:t>
            </a:r>
            <a:r>
              <a:rPr lang="fr-CA" dirty="0" smtClean="0"/>
              <a:t>)</a:t>
            </a:r>
            <a:endParaRPr lang="en-CA" dirty="0" smtClean="0"/>
          </a:p>
        </p:txBody>
      </p:sp>
      <p:grpSp>
        <p:nvGrpSpPr>
          <p:cNvPr id="6" name="Group 5"/>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2"/>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25233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Pool Water Regulating Upgrade</a:t>
            </a:r>
            <a:endParaRPr lang="fr-CA" dirty="0"/>
          </a:p>
        </p:txBody>
      </p:sp>
      <p:sp>
        <p:nvSpPr>
          <p:cNvPr id="3" name="Content Placeholder 2"/>
          <p:cNvSpPr>
            <a:spLocks noGrp="1"/>
          </p:cNvSpPr>
          <p:nvPr>
            <p:ph idx="1"/>
          </p:nvPr>
        </p:nvSpPr>
        <p:spPr>
          <a:xfrm>
            <a:off x="609600" y="1600201"/>
            <a:ext cx="10972800" cy="4151197"/>
          </a:xfrm>
        </p:spPr>
        <p:txBody>
          <a:bodyPr>
            <a:normAutofit/>
          </a:bodyPr>
          <a:lstStyle/>
          <a:p>
            <a:r>
              <a:rPr lang="en-CA" b="1" dirty="0" smtClean="0"/>
              <a:t>Motion 3</a:t>
            </a:r>
            <a:r>
              <a:rPr lang="en-CA" dirty="0" smtClean="0"/>
              <a:t>:</a:t>
            </a:r>
          </a:p>
          <a:p>
            <a:pPr lvl="1"/>
            <a:r>
              <a:rPr lang="en-CA" sz="2400" dirty="0" smtClean="0"/>
              <a:t>The board is authorized to spend up to $8000 +/- 10%  to cover expenses related to the purchase and installation of a self-regulating chemical system, if reasonable search does not reveal a less expensive mode.</a:t>
            </a:r>
          </a:p>
          <a:p>
            <a:pPr lvl="1"/>
            <a:r>
              <a:rPr lang="en-CA" sz="2400" dirty="0" smtClean="0"/>
              <a:t>Motion raised by Doug Thompson, 2</a:t>
            </a:r>
            <a:r>
              <a:rPr lang="en-CA" sz="2400" baseline="30000" dirty="0" smtClean="0"/>
              <a:t>nd</a:t>
            </a:r>
            <a:r>
              <a:rPr lang="en-CA" sz="2400" dirty="0" smtClean="0"/>
              <a:t> by David Bennett. </a:t>
            </a:r>
            <a:r>
              <a:rPr lang="en-CA" sz="2400" b="1" dirty="0" smtClean="0"/>
              <a:t>Motion approved</a:t>
            </a:r>
          </a:p>
          <a:p>
            <a:pPr lvl="1"/>
            <a:r>
              <a:rPr lang="en-CA" sz="2000" dirty="0" smtClean="0"/>
              <a:t>Before the motion was tabled, some discussion regarding our obligation to adhere to Ottawa Public Health Inspector report, specifically manual recording of chemical readings. Board explained that was in our best interest to adhere to inspectors report but would investigate potential for automated recording mechanism. No volunteers to manually check chemicals required that checks be made and recorded every 2 hrs, no other solutions brought forward.</a:t>
            </a:r>
            <a:endParaRPr lang="fr-CA" sz="2000" dirty="0"/>
          </a:p>
        </p:txBody>
      </p:sp>
      <p:grpSp>
        <p:nvGrpSpPr>
          <p:cNvPr id="6" name="Group 5"/>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2"/>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67399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Pool Surveillance System</a:t>
            </a:r>
            <a:endParaRPr lang="fr-CA" dirty="0"/>
          </a:p>
        </p:txBody>
      </p:sp>
      <p:sp>
        <p:nvSpPr>
          <p:cNvPr id="3" name="Content Placeholder 2"/>
          <p:cNvSpPr>
            <a:spLocks noGrp="1"/>
          </p:cNvSpPr>
          <p:nvPr>
            <p:ph idx="1"/>
          </p:nvPr>
        </p:nvSpPr>
        <p:spPr/>
        <p:txBody>
          <a:bodyPr/>
          <a:lstStyle/>
          <a:p>
            <a:pPr lvl="1"/>
            <a:r>
              <a:rPr lang="en-CA" dirty="0" smtClean="0"/>
              <a:t>Challenge</a:t>
            </a:r>
          </a:p>
          <a:p>
            <a:pPr lvl="2"/>
            <a:r>
              <a:rPr lang="en-CA" dirty="0" smtClean="0"/>
              <a:t>The pool and beach area experiences episodic episodes of vandalism and </a:t>
            </a:r>
            <a:r>
              <a:rPr lang="en-CA" dirty="0" err="1" smtClean="0"/>
              <a:t>mis</a:t>
            </a:r>
            <a:r>
              <a:rPr lang="en-CA" dirty="0" smtClean="0"/>
              <a:t>-use ranging from destruction of property, trespass and tainting of pool water</a:t>
            </a:r>
          </a:p>
          <a:p>
            <a:pPr lvl="2"/>
            <a:r>
              <a:rPr lang="en-CA" dirty="0" smtClean="0"/>
              <a:t>This past summer saw an observed increase in these activities as compared to the previous 2 years</a:t>
            </a:r>
          </a:p>
          <a:p>
            <a:pPr lvl="2"/>
            <a:r>
              <a:rPr lang="en-CA" dirty="0" smtClean="0"/>
              <a:t>The current video surveillance system is outdated and non-functional</a:t>
            </a:r>
            <a:endParaRPr lang="fr-CA" dirty="0"/>
          </a:p>
        </p:txBody>
      </p:sp>
      <p:grpSp>
        <p:nvGrpSpPr>
          <p:cNvPr id="6" name="Group 5"/>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2"/>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1853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Pool Video Surveillance System</a:t>
            </a:r>
            <a:endParaRPr lang="fr-CA" dirty="0"/>
          </a:p>
        </p:txBody>
      </p:sp>
      <p:sp>
        <p:nvSpPr>
          <p:cNvPr id="3" name="Content Placeholder 2"/>
          <p:cNvSpPr>
            <a:spLocks noGrp="1"/>
          </p:cNvSpPr>
          <p:nvPr>
            <p:ph idx="1"/>
          </p:nvPr>
        </p:nvSpPr>
        <p:spPr>
          <a:xfrm>
            <a:off x="535305" y="1227327"/>
            <a:ext cx="10972800" cy="4525963"/>
          </a:xfrm>
        </p:spPr>
        <p:txBody>
          <a:bodyPr>
            <a:normAutofit fontScale="92500" lnSpcReduction="10000"/>
          </a:bodyPr>
          <a:lstStyle/>
          <a:p>
            <a:r>
              <a:rPr lang="en-CA" b="1" dirty="0" smtClean="0"/>
              <a:t>Motion 4</a:t>
            </a:r>
            <a:r>
              <a:rPr lang="en-CA" dirty="0" smtClean="0"/>
              <a:t>:</a:t>
            </a:r>
          </a:p>
          <a:p>
            <a:pPr lvl="1"/>
            <a:r>
              <a:rPr lang="en-CA" sz="2600" dirty="0" smtClean="0"/>
              <a:t>The board is authorized to spend up to $5000 +/- 10% to cover expenses related to the upgrade of the pool security and monitoring system</a:t>
            </a:r>
          </a:p>
          <a:p>
            <a:pPr lvl="1"/>
            <a:r>
              <a:rPr lang="en-CA" sz="2600" dirty="0" smtClean="0"/>
              <a:t>There was discussion regarding privacy vs. community safety and security of amenities, as a concern regarding privacy was raised. Those in attendance preferred to do a more thorough investigation of the issues and seek approval of the wider association before money was spent on repairing or replacing the current system, although the board still had the authority to proceed with the purchase</a:t>
            </a:r>
          </a:p>
          <a:p>
            <a:pPr marL="457200" lvl="1" indent="0">
              <a:buNone/>
            </a:pPr>
            <a:r>
              <a:rPr lang="en-CA" sz="2200" b="1" dirty="0" smtClean="0"/>
              <a:t>Motion 10 </a:t>
            </a:r>
            <a:r>
              <a:rPr lang="en-CA" sz="2200" dirty="0" smtClean="0"/>
              <a:t>was raised to defer motion 4 pending further study but that deferring will not affect current 2020 budget. Community approval required before any installation. Motion failed. Board agreed to seek input from residents living adjacent to the pool area, in order to ensure all privacy concerns were addressed. </a:t>
            </a:r>
            <a:r>
              <a:rPr lang="en-CA" sz="2200" b="1" dirty="0" smtClean="0"/>
              <a:t>Motion 10 Failed</a:t>
            </a:r>
            <a:r>
              <a:rPr lang="en-CA" sz="2200" dirty="0" smtClean="0"/>
              <a:t>. </a:t>
            </a:r>
            <a:r>
              <a:rPr lang="en-CA" sz="2200" b="1" dirty="0" smtClean="0"/>
              <a:t>Motion, as originally raised, was approved</a:t>
            </a:r>
            <a:endParaRPr lang="fr-CA" sz="2200" b="1" dirty="0"/>
          </a:p>
        </p:txBody>
      </p:sp>
      <p:grpSp>
        <p:nvGrpSpPr>
          <p:cNvPr id="6" name="Group 5"/>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3"/>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766698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3c: Covenants and Design Review</a:t>
            </a:r>
            <a:endParaRPr lang="en-CA" dirty="0"/>
          </a:p>
        </p:txBody>
      </p:sp>
      <p:sp>
        <p:nvSpPr>
          <p:cNvPr id="7" name="Content Placeholder 6"/>
          <p:cNvSpPr>
            <a:spLocks noGrp="1"/>
          </p:cNvSpPr>
          <p:nvPr>
            <p:ph sz="half" idx="1"/>
          </p:nvPr>
        </p:nvSpPr>
        <p:spPr/>
        <p:txBody>
          <a:bodyPr>
            <a:normAutofit/>
          </a:bodyPr>
          <a:lstStyle/>
          <a:p>
            <a:pPr lvl="0"/>
            <a:r>
              <a:rPr lang="en-US" sz="2400" dirty="0">
                <a:latin typeface="Arial" pitchFamily="34" charset="0"/>
                <a:cs typeface="Arial" pitchFamily="34" charset="0"/>
              </a:rPr>
              <a:t>DEED RESTRICTIONS... available online @ </a:t>
            </a:r>
            <a:r>
              <a:rPr lang="en-US" sz="2000" b="1" u="sng" dirty="0">
                <a:solidFill>
                  <a:schemeClr val="accent1"/>
                </a:solidFill>
                <a:latin typeface="Arial" pitchFamily="34" charset="0"/>
                <a:cs typeface="Arial" pitchFamily="34" charset="0"/>
              </a:rPr>
              <a:t>http://www.sunsetlakes.ca/owners-association-5/owners-association-3/covenants-and-restrictions</a:t>
            </a: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a:p>
            <a:endParaRPr lang="en-CA" sz="2400" dirty="0"/>
          </a:p>
        </p:txBody>
      </p:sp>
      <p:sp>
        <p:nvSpPr>
          <p:cNvPr id="5" name="Content Placeholder 4"/>
          <p:cNvSpPr>
            <a:spLocks noGrp="1"/>
          </p:cNvSpPr>
          <p:nvPr>
            <p:ph sz="half" idx="2"/>
          </p:nvPr>
        </p:nvSpPr>
        <p:spPr/>
        <p:txBody>
          <a:bodyPr>
            <a:normAutofit/>
          </a:bodyPr>
          <a:lstStyle/>
          <a:p>
            <a:r>
              <a:rPr lang="en-CA" dirty="0" smtClean="0"/>
              <a:t>All building plans must be approved by Design Review Committee</a:t>
            </a:r>
          </a:p>
          <a:p>
            <a:r>
              <a:rPr lang="en-CA" dirty="0" smtClean="0"/>
              <a:t>Waterfront development must be approved</a:t>
            </a:r>
          </a:p>
          <a:p>
            <a:r>
              <a:rPr lang="en-CA" dirty="0" smtClean="0"/>
              <a:t>Trail easements cannot be constrained</a:t>
            </a:r>
          </a:p>
          <a:p>
            <a:r>
              <a:rPr lang="en-CA" dirty="0" smtClean="0"/>
              <a:t>No long-term parking of trailers, motorhomes, boat </a:t>
            </a:r>
            <a:r>
              <a:rPr lang="en-CA" dirty="0" err="1" smtClean="0"/>
              <a:t>etc</a:t>
            </a:r>
            <a:r>
              <a:rPr lang="en-CA" dirty="0" smtClean="0"/>
              <a:t> over 3wks </a:t>
            </a:r>
            <a:endParaRPr lang="en-CA" dirty="0"/>
          </a:p>
        </p:txBody>
      </p:sp>
      <p:pic>
        <p:nvPicPr>
          <p:cNvPr id="8194" name="Picture 2"/>
          <p:cNvPicPr>
            <a:picLocks noChangeAspect="1" noChangeArrowheads="1"/>
          </p:cNvPicPr>
          <p:nvPr/>
        </p:nvPicPr>
        <p:blipFill>
          <a:blip r:embed="rId3" cstate="print"/>
          <a:srcRect/>
          <a:stretch>
            <a:fillRect/>
          </a:stretch>
        </p:blipFill>
        <p:spPr bwMode="auto">
          <a:xfrm>
            <a:off x="2423592" y="3429000"/>
            <a:ext cx="3229044" cy="2440682"/>
          </a:xfrm>
          <a:prstGeom prst="rect">
            <a:avLst/>
          </a:prstGeom>
          <a:noFill/>
          <a:ln w="9525">
            <a:noFill/>
            <a:miter lim="800000"/>
            <a:headEnd/>
            <a:tailEnd/>
          </a:ln>
        </p:spPr>
      </p:pic>
      <p:grpSp>
        <p:nvGrpSpPr>
          <p:cNvPr id="8" name="Group 7"/>
          <p:cNvGrpSpPr/>
          <p:nvPr/>
        </p:nvGrpSpPr>
        <p:grpSpPr>
          <a:xfrm>
            <a:off x="9761220" y="5751398"/>
            <a:ext cx="2350770" cy="1042133"/>
            <a:chOff x="11830050" y="3396279"/>
            <a:chExt cx="2350770" cy="1042133"/>
          </a:xfrm>
        </p:grpSpPr>
        <p:pic>
          <p:nvPicPr>
            <p:cNvPr id="9" name="Picture 8"/>
            <p:cNvPicPr>
              <a:picLocks noChangeAspect="1"/>
            </p:cNvPicPr>
            <p:nvPr/>
          </p:nvPicPr>
          <p:blipFill rotWithShape="1">
            <a:blip r:embed="rId4"/>
            <a:srcRect l="71247"/>
            <a:stretch/>
          </p:blipFill>
          <p:spPr>
            <a:xfrm>
              <a:off x="12973050" y="3396279"/>
              <a:ext cx="1207770" cy="951058"/>
            </a:xfrm>
            <a:prstGeom prst="rect">
              <a:avLst/>
            </a:prstGeom>
          </p:spPr>
        </p:pic>
        <p:sp>
          <p:nvSpPr>
            <p:cNvPr id="10" name="TextBox 9"/>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941696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761220" y="5751398"/>
            <a:ext cx="2350770" cy="1042133"/>
            <a:chOff x="11830050" y="3396279"/>
            <a:chExt cx="2350770" cy="1042133"/>
          </a:xfrm>
        </p:grpSpPr>
        <p:pic>
          <p:nvPicPr>
            <p:cNvPr id="14" name="Picture 13"/>
            <p:cNvPicPr>
              <a:picLocks noChangeAspect="1"/>
            </p:cNvPicPr>
            <p:nvPr/>
          </p:nvPicPr>
          <p:blipFill rotWithShape="1">
            <a:blip r:embed="rId3"/>
            <a:srcRect l="71247"/>
            <a:stretch/>
          </p:blipFill>
          <p:spPr>
            <a:xfrm>
              <a:off x="12973050" y="3396279"/>
              <a:ext cx="1207770" cy="951058"/>
            </a:xfrm>
            <a:prstGeom prst="rect">
              <a:avLst/>
            </a:prstGeom>
          </p:spPr>
        </p:pic>
        <p:sp>
          <p:nvSpPr>
            <p:cNvPr id="15" name="TextBox 14"/>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
        <p:nvSpPr>
          <p:cNvPr id="2" name="Title 1"/>
          <p:cNvSpPr>
            <a:spLocks noGrp="1"/>
          </p:cNvSpPr>
          <p:nvPr>
            <p:ph type="title"/>
          </p:nvPr>
        </p:nvSpPr>
        <p:spPr/>
        <p:txBody>
          <a:bodyPr/>
          <a:lstStyle/>
          <a:p>
            <a:r>
              <a:rPr lang="en-US" dirty="0" smtClean="0"/>
              <a:t>3d: </a:t>
            </a:r>
            <a:r>
              <a:rPr lang="en-US" dirty="0"/>
              <a:t>Community Events and Social Activities</a:t>
            </a:r>
          </a:p>
        </p:txBody>
      </p:sp>
      <p:sp>
        <p:nvSpPr>
          <p:cNvPr id="3" name="Content Placeholder 2"/>
          <p:cNvSpPr>
            <a:spLocks noGrp="1"/>
          </p:cNvSpPr>
          <p:nvPr>
            <p:ph idx="1"/>
          </p:nvPr>
        </p:nvSpPr>
        <p:spPr>
          <a:xfrm>
            <a:off x="382044" y="1417638"/>
            <a:ext cx="6074229" cy="4958203"/>
          </a:xfrm>
        </p:spPr>
        <p:txBody>
          <a:bodyPr vert="horz" lIns="91440" tIns="45720" rIns="91440" bIns="45720" rtlCol="0" anchor="t">
            <a:normAutofit fontScale="62500" lnSpcReduction="20000"/>
          </a:bodyPr>
          <a:lstStyle/>
          <a:p>
            <a:r>
              <a:rPr lang="en-US" sz="3400" dirty="0">
                <a:latin typeface="Calibri" charset="0"/>
              </a:rPr>
              <a:t>Spring and Fall Clean-up Days – Keeping our community beautiful</a:t>
            </a:r>
            <a:r>
              <a:rPr lang="en-CA" sz="3400" dirty="0">
                <a:latin typeface="Calibri" charset="0"/>
              </a:rPr>
              <a:t> </a:t>
            </a:r>
            <a:endParaRPr lang="en-US" sz="3400" dirty="0">
              <a:latin typeface="Calibri" charset="0"/>
            </a:endParaRPr>
          </a:p>
          <a:p>
            <a:r>
              <a:rPr lang="en-US" sz="3400" dirty="0">
                <a:latin typeface="Calibri" charset="0"/>
              </a:rPr>
              <a:t>Weekly tennis lessons held at our tennis </a:t>
            </a:r>
            <a:r>
              <a:rPr lang="en-US" sz="3400" dirty="0" smtClean="0">
                <a:latin typeface="Calibri" charset="0"/>
              </a:rPr>
              <a:t>courts </a:t>
            </a:r>
            <a:r>
              <a:rPr lang="en-US" sz="3400" dirty="0">
                <a:latin typeface="Calibri" charset="0"/>
              </a:rPr>
              <a:t>in </a:t>
            </a:r>
            <a:r>
              <a:rPr lang="en-US" sz="3400" dirty="0" smtClean="0">
                <a:latin typeface="Calibri" charset="0"/>
              </a:rPr>
              <a:t>Spring (paid by participants).</a:t>
            </a:r>
          </a:p>
          <a:p>
            <a:r>
              <a:rPr lang="en-US" sz="3400" dirty="0" smtClean="0">
                <a:latin typeface="Calibri" charset="0"/>
              </a:rPr>
              <a:t>Brad the Balloon Guy</a:t>
            </a:r>
          </a:p>
          <a:p>
            <a:r>
              <a:rPr lang="en-CA" sz="3400" dirty="0" smtClean="0">
                <a:latin typeface="Calibri" charset="0"/>
              </a:rPr>
              <a:t>Sunset Rock Art and Facebook page</a:t>
            </a:r>
          </a:p>
          <a:p>
            <a:r>
              <a:rPr lang="en-CA" sz="3400" dirty="0" smtClean="0">
                <a:latin typeface="Calibri" charset="0"/>
              </a:rPr>
              <a:t>Welcome </a:t>
            </a:r>
            <a:r>
              <a:rPr lang="en-CA" sz="3400" dirty="0">
                <a:latin typeface="Calibri" charset="0"/>
              </a:rPr>
              <a:t>S</a:t>
            </a:r>
            <a:r>
              <a:rPr lang="en-CA" sz="3400" dirty="0" smtClean="0">
                <a:latin typeface="Calibri" charset="0"/>
              </a:rPr>
              <a:t>ummer </a:t>
            </a:r>
            <a:r>
              <a:rPr lang="en-CA" sz="3400" dirty="0">
                <a:latin typeface="Calibri" charset="0"/>
              </a:rPr>
              <a:t>Pool </a:t>
            </a:r>
            <a:r>
              <a:rPr lang="en-CA" sz="3400" dirty="0" smtClean="0">
                <a:latin typeface="Calibri" charset="0"/>
              </a:rPr>
              <a:t>Party with live DJ </a:t>
            </a:r>
            <a:endParaRPr lang="en-US" sz="3400" dirty="0">
              <a:latin typeface="Calibri" charset="0"/>
            </a:endParaRPr>
          </a:p>
          <a:p>
            <a:r>
              <a:rPr lang="en-US" sz="3400" dirty="0" smtClean="0">
                <a:latin typeface="Calibri" charset="0"/>
              </a:rPr>
              <a:t>SLOA </a:t>
            </a:r>
            <a:r>
              <a:rPr lang="en-US" sz="3400" dirty="0">
                <a:latin typeface="Calibri" charset="0"/>
              </a:rPr>
              <a:t>‘Dive-in’ Family movie </a:t>
            </a:r>
            <a:r>
              <a:rPr lang="en-US" sz="3400" dirty="0" smtClean="0">
                <a:latin typeface="Calibri" charset="0"/>
              </a:rPr>
              <a:t>nights </a:t>
            </a:r>
            <a:r>
              <a:rPr lang="en-US" sz="3400" dirty="0">
                <a:latin typeface="Calibri" charset="0"/>
              </a:rPr>
              <a:t>presented at the </a:t>
            </a:r>
            <a:r>
              <a:rPr lang="en-US" sz="3400" dirty="0" smtClean="0">
                <a:latin typeface="Calibri" charset="0"/>
              </a:rPr>
              <a:t>pool</a:t>
            </a:r>
          </a:p>
          <a:p>
            <a:r>
              <a:rPr lang="en-US" sz="3400" dirty="0" smtClean="0">
                <a:latin typeface="Calibri" charset="0"/>
              </a:rPr>
              <a:t>Fairy Doors</a:t>
            </a:r>
          </a:p>
          <a:p>
            <a:r>
              <a:rPr lang="en-US" sz="3400" dirty="0" smtClean="0">
                <a:latin typeface="Calibri" charset="0"/>
              </a:rPr>
              <a:t>Campfire Sing-along and marshmallow roast</a:t>
            </a:r>
            <a:endParaRPr lang="en-US" sz="3400" dirty="0">
              <a:latin typeface="Calibri" charset="0"/>
            </a:endParaRPr>
          </a:p>
          <a:p>
            <a:r>
              <a:rPr lang="en-US" sz="3400" dirty="0">
                <a:latin typeface="Calibri" charset="0"/>
              </a:rPr>
              <a:t>TGIF with potluck meals,usually the first F</a:t>
            </a:r>
            <a:r>
              <a:rPr lang="en-US" sz="3400" dirty="0" smtClean="0">
                <a:latin typeface="Calibri" charset="0"/>
              </a:rPr>
              <a:t>riday </a:t>
            </a:r>
            <a:r>
              <a:rPr lang="en-US" sz="3400" dirty="0">
                <a:latin typeface="Calibri" charset="0"/>
              </a:rPr>
              <a:t>of the </a:t>
            </a:r>
            <a:r>
              <a:rPr lang="en-US" sz="3400" dirty="0" smtClean="0">
                <a:latin typeface="Calibri" charset="0"/>
              </a:rPr>
              <a:t>month</a:t>
            </a:r>
          </a:p>
          <a:p>
            <a:r>
              <a:rPr lang="en-US" sz="3400" dirty="0" smtClean="0">
                <a:latin typeface="Calibri" charset="0"/>
              </a:rPr>
              <a:t>Free water ski nights</a:t>
            </a:r>
          </a:p>
          <a:p>
            <a:r>
              <a:rPr lang="en-US" sz="3400" dirty="0" smtClean="0">
                <a:latin typeface="Calibri" charset="0"/>
              </a:rPr>
              <a:t>Youth Volunteer Program</a:t>
            </a:r>
          </a:p>
          <a:p>
            <a:pPr marL="0" indent="0">
              <a:buNone/>
            </a:pPr>
            <a:r>
              <a:rPr lang="en-US" sz="3600" dirty="0" smtClean="0">
                <a:latin typeface="Calibri" charset="0"/>
              </a:rPr>
              <a:t> </a:t>
            </a:r>
          </a:p>
          <a:p>
            <a:pPr marL="0" indent="0">
              <a:buNone/>
            </a:pPr>
            <a:endParaRPr lang="en-US" i="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11376" y="2514320"/>
            <a:ext cx="3469792" cy="191070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591" y="1126901"/>
            <a:ext cx="3810000" cy="19354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782" y="2714395"/>
            <a:ext cx="3211232" cy="175472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9058" y="3914644"/>
            <a:ext cx="4000764" cy="1944121"/>
          </a:xfrm>
          <a:prstGeom prst="rect">
            <a:avLst/>
          </a:prstGeom>
        </p:spPr>
      </p:pic>
    </p:spTree>
    <p:extLst>
      <p:ext uri="{BB962C8B-B14F-4D97-AF65-F5344CB8AC3E}">
        <p14:creationId xmlns:p14="http://schemas.microsoft.com/office/powerpoint/2010/main" val="1596158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t>
            </a:r>
            <a:r>
              <a:rPr lang="en-US" dirty="0"/>
              <a:t>Community Events and Social Activities</a:t>
            </a:r>
          </a:p>
        </p:txBody>
      </p:sp>
      <p:sp>
        <p:nvSpPr>
          <p:cNvPr id="3" name="Content Placeholder 2"/>
          <p:cNvSpPr>
            <a:spLocks noGrp="1"/>
          </p:cNvSpPr>
          <p:nvPr>
            <p:ph idx="1"/>
          </p:nvPr>
        </p:nvSpPr>
        <p:spPr>
          <a:xfrm>
            <a:off x="609601" y="856105"/>
            <a:ext cx="6283998" cy="4958203"/>
          </a:xfrm>
        </p:spPr>
        <p:txBody>
          <a:bodyPr vert="horz" lIns="91440" tIns="45720" rIns="91440" bIns="45720" rtlCol="0" anchor="t">
            <a:normAutofit/>
          </a:bodyPr>
          <a:lstStyle/>
          <a:p>
            <a:pPr marL="0" indent="0">
              <a:buNone/>
            </a:pPr>
            <a:endParaRPr lang="en-CA" sz="3600" dirty="0">
              <a:latin typeface="Calibri" charset="0"/>
            </a:endParaRPr>
          </a:p>
          <a:p>
            <a:r>
              <a:rPr lang="en-US" sz="2400" dirty="0" smtClean="0">
                <a:latin typeface="Calibri" charset="0"/>
              </a:rPr>
              <a:t>Events </a:t>
            </a:r>
            <a:r>
              <a:rPr lang="en-US" sz="2400" dirty="0">
                <a:latin typeface="Calibri" charset="0"/>
              </a:rPr>
              <a:t>are open to all </a:t>
            </a:r>
            <a:r>
              <a:rPr lang="en-US" sz="2400" dirty="0" smtClean="0">
                <a:latin typeface="Calibri" charset="0"/>
              </a:rPr>
              <a:t>residents in good standing and accompanied guests. We </a:t>
            </a:r>
            <a:r>
              <a:rPr lang="en-US" sz="2400" dirty="0">
                <a:latin typeface="Calibri" charset="0"/>
              </a:rPr>
              <a:t>look forward to seeing our </a:t>
            </a:r>
            <a:r>
              <a:rPr lang="en-US" sz="2400" dirty="0" smtClean="0">
                <a:latin typeface="Calibri" charset="0"/>
              </a:rPr>
              <a:t>neighbours </a:t>
            </a:r>
            <a:r>
              <a:rPr lang="en-US" sz="2400" dirty="0">
                <a:latin typeface="Calibri" charset="0"/>
              </a:rPr>
              <a:t>in </a:t>
            </a:r>
            <a:r>
              <a:rPr lang="en-US" sz="2400" dirty="0" smtClean="0">
                <a:latin typeface="Calibri" charset="0"/>
              </a:rPr>
              <a:t>2020 at our community events</a:t>
            </a:r>
            <a:endParaRPr lang="en-US" sz="2400" dirty="0">
              <a:latin typeface="Calibri"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600" y="1417638"/>
            <a:ext cx="3332559" cy="4511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63558"/>
            <a:ext cx="6461760" cy="3634740"/>
          </a:xfrm>
          <a:prstGeom prst="rect">
            <a:avLst/>
          </a:prstGeom>
        </p:spPr>
      </p:pic>
      <p:grpSp>
        <p:nvGrpSpPr>
          <p:cNvPr id="8" name="Group 7"/>
          <p:cNvGrpSpPr/>
          <p:nvPr/>
        </p:nvGrpSpPr>
        <p:grpSpPr>
          <a:xfrm>
            <a:off x="9761220" y="5751398"/>
            <a:ext cx="2350770" cy="1042133"/>
            <a:chOff x="11830050" y="3396279"/>
            <a:chExt cx="2350770" cy="1042133"/>
          </a:xfrm>
        </p:grpSpPr>
        <p:pic>
          <p:nvPicPr>
            <p:cNvPr id="9" name="Picture 8"/>
            <p:cNvPicPr>
              <a:picLocks noChangeAspect="1"/>
            </p:cNvPicPr>
            <p:nvPr/>
          </p:nvPicPr>
          <p:blipFill rotWithShape="1">
            <a:blip r:embed="rId5"/>
            <a:srcRect l="71247"/>
            <a:stretch/>
          </p:blipFill>
          <p:spPr>
            <a:xfrm>
              <a:off x="12973050" y="3396279"/>
              <a:ext cx="1207770" cy="951058"/>
            </a:xfrm>
            <a:prstGeom prst="rect">
              <a:avLst/>
            </a:prstGeom>
          </p:spPr>
        </p:pic>
        <p:sp>
          <p:nvSpPr>
            <p:cNvPr id="10" name="TextBox 9"/>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909321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68" y="404442"/>
            <a:ext cx="10972800" cy="1143000"/>
          </a:xfrm>
        </p:spPr>
        <p:txBody>
          <a:bodyPr>
            <a:normAutofit fontScale="90000"/>
          </a:bodyPr>
          <a:lstStyle/>
          <a:p>
            <a:r>
              <a:rPr lang="en-US" dirty="0"/>
              <a:t>Holiday </a:t>
            </a:r>
            <a:r>
              <a:rPr lang="en-US" dirty="0" smtClean="0"/>
              <a:t>Tree Lighting </a:t>
            </a:r>
            <a:br>
              <a:rPr lang="en-US" dirty="0" smtClean="0"/>
            </a:br>
            <a:r>
              <a:rPr lang="en-US" dirty="0" smtClean="0"/>
              <a:t>and </a:t>
            </a:r>
            <a:br>
              <a:rPr lang="en-US" dirty="0" smtClean="0"/>
            </a:br>
            <a:r>
              <a:rPr lang="en-US" dirty="0" smtClean="0"/>
              <a:t>Candy Cane Lane Scavenger Hunt</a:t>
            </a:r>
            <a:endParaRPr lang="en-US" dirty="0">
              <a:solidFill>
                <a:srgbClr val="000000"/>
              </a:solidFill>
              <a:latin typeface="Calibri"/>
            </a:endParaRPr>
          </a:p>
        </p:txBody>
      </p:sp>
      <p:sp>
        <p:nvSpPr>
          <p:cNvPr id="6" name="TextBox 5"/>
          <p:cNvSpPr txBox="1"/>
          <p:nvPr/>
        </p:nvSpPr>
        <p:spPr>
          <a:xfrm>
            <a:off x="1781806" y="5379751"/>
            <a:ext cx="8714924" cy="1200329"/>
          </a:xfrm>
          <a:prstGeom prst="rect">
            <a:avLst/>
          </a:prstGeom>
        </p:spPr>
        <p:txBody>
          <a:bodyPr rtlCol="0">
            <a:spAutoFit/>
          </a:bodyPr>
          <a:lstStyle/>
          <a:p>
            <a:pPr algn="ctr"/>
            <a:r>
              <a:rPr lang="en-US" sz="3600" dirty="0" smtClean="0"/>
              <a:t>Cookies </a:t>
            </a:r>
            <a:r>
              <a:rPr lang="en-US" sz="3600" dirty="0"/>
              <a:t>and bonfire to </a:t>
            </a:r>
            <a:r>
              <a:rPr lang="en-US" sz="3600" dirty="0" smtClean="0"/>
              <a:t>follow</a:t>
            </a:r>
          </a:p>
          <a:p>
            <a:pPr algn="ctr"/>
            <a:r>
              <a:rPr lang="en-US" sz="3600" dirty="0" smtClean="0"/>
              <a:t>Tentative date Sunday 8 Dec 2019</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090" y="1799914"/>
            <a:ext cx="2811780" cy="3579837"/>
          </a:xfrm>
          <a:prstGeom prst="rect">
            <a:avLst/>
          </a:prstGeom>
        </p:spPr>
      </p:pic>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059139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3e: SLOA Communications</a:t>
            </a:r>
            <a:endParaRPr lang="en-US" dirty="0"/>
          </a:p>
        </p:txBody>
      </p:sp>
      <p:sp>
        <p:nvSpPr>
          <p:cNvPr id="3" name="Content Placeholder 2"/>
          <p:cNvSpPr>
            <a:spLocks noGrp="1"/>
          </p:cNvSpPr>
          <p:nvPr>
            <p:ph idx="1"/>
          </p:nvPr>
        </p:nvSpPr>
        <p:spPr>
          <a:xfrm>
            <a:off x="689610" y="1417638"/>
            <a:ext cx="10972800" cy="5006561"/>
          </a:xfrm>
        </p:spPr>
        <p:txBody>
          <a:bodyPr>
            <a:normAutofit fontScale="92500" lnSpcReduction="10000"/>
          </a:bodyPr>
          <a:lstStyle/>
          <a:p>
            <a:r>
              <a:rPr lang="en-US" sz="2400" dirty="0"/>
              <a:t>A</a:t>
            </a:r>
            <a:r>
              <a:rPr lang="en-US" sz="2400" dirty="0" smtClean="0"/>
              <a:t>ll </a:t>
            </a:r>
            <a:r>
              <a:rPr lang="en-US" sz="2400" dirty="0"/>
              <a:t>communications from SLOA are via </a:t>
            </a:r>
            <a:r>
              <a:rPr lang="en-US" sz="2400" dirty="0" smtClean="0"/>
              <a:t>email</a:t>
            </a:r>
          </a:p>
          <a:p>
            <a:r>
              <a:rPr lang="en-US" sz="2400" dirty="0" smtClean="0"/>
              <a:t>It is the responsibility of all SLOA residents</a:t>
            </a:r>
            <a:r>
              <a:rPr lang="en-US" sz="2400" dirty="0"/>
              <a:t> </a:t>
            </a:r>
            <a:r>
              <a:rPr lang="en-US" sz="2400" dirty="0" smtClean="0"/>
              <a:t>to </a:t>
            </a:r>
            <a:r>
              <a:rPr lang="en-US" sz="2400" dirty="0"/>
              <a:t>provide SLOA with an active email address</a:t>
            </a:r>
          </a:p>
          <a:p>
            <a:r>
              <a:rPr lang="en-US" sz="2400" dirty="0"/>
              <a:t>Email addresses collected by SLOA are not </a:t>
            </a:r>
            <a:r>
              <a:rPr lang="en-US" sz="2400" dirty="0" smtClean="0"/>
              <a:t>shared. All </a:t>
            </a:r>
            <a:r>
              <a:rPr lang="en-US" sz="2400" dirty="0"/>
              <a:t>SLOA communications are sent out using blind carbon copy (bcc</a:t>
            </a:r>
            <a:r>
              <a:rPr lang="en-US" sz="2400" dirty="0" smtClean="0"/>
              <a:t>)</a:t>
            </a:r>
          </a:p>
          <a:p>
            <a:r>
              <a:rPr lang="en-CA" sz="2400" dirty="0" smtClean="0"/>
              <a:t>SLOA </a:t>
            </a:r>
            <a:r>
              <a:rPr lang="en-CA" sz="2400" dirty="0"/>
              <a:t>email distribution list is ONLY to be used for the dissemination of information that is pertinent to the ENTIRE </a:t>
            </a:r>
            <a:r>
              <a:rPr lang="en-CA" sz="2400" dirty="0" smtClean="0"/>
              <a:t>community (emails </a:t>
            </a:r>
            <a:r>
              <a:rPr lang="en-CA" sz="2400" dirty="0"/>
              <a:t>directed to </a:t>
            </a:r>
            <a:r>
              <a:rPr lang="en-CA" sz="2400" dirty="0" smtClean="0"/>
              <a:t>lost/found items or pets, vandalism/public </a:t>
            </a:r>
            <a:r>
              <a:rPr lang="en-CA" sz="2400" dirty="0"/>
              <a:t>safety </a:t>
            </a:r>
            <a:r>
              <a:rPr lang="en-CA" sz="2400" dirty="0" smtClean="0"/>
              <a:t>concerns, SLOA organized activities…)</a:t>
            </a:r>
            <a:r>
              <a:rPr lang="en-CA" sz="2400" b="1" dirty="0"/>
              <a:t/>
            </a:r>
            <a:br>
              <a:rPr lang="en-CA" sz="2400" b="1" dirty="0"/>
            </a:br>
            <a:r>
              <a:rPr lang="en-CA" sz="2400" dirty="0"/>
              <a:t>- Personal </a:t>
            </a:r>
            <a:r>
              <a:rPr lang="en-CA" sz="2400" dirty="0" smtClean="0"/>
              <a:t>advertisements, </a:t>
            </a:r>
            <a:r>
              <a:rPr lang="en-CA" sz="2400" dirty="0"/>
              <a:t>charitable causes, fund raisers, </a:t>
            </a:r>
            <a:r>
              <a:rPr lang="en-CA" sz="2400" dirty="0" smtClean="0"/>
              <a:t>house sitting, etc...,</a:t>
            </a:r>
            <a:r>
              <a:rPr lang="en-CA" sz="2400" dirty="0"/>
              <a:t>  no matter how laudable or beneficial the cause, DO NOT meet the standard considered suitable for dissemination via the SLOA email distribution list</a:t>
            </a:r>
            <a:r>
              <a:rPr lang="en-CA" sz="2400" dirty="0" smtClean="0"/>
              <a:t>.</a:t>
            </a:r>
          </a:p>
          <a:p>
            <a:r>
              <a:rPr lang="en-CA" sz="2400" dirty="0" smtClean="0"/>
              <a:t>Launched  SLOA Community Facebook Page! (currently 54 members; please join)</a:t>
            </a:r>
            <a:r>
              <a:rPr lang="en-US" sz="2400" dirty="0"/>
              <a:t> </a:t>
            </a:r>
            <a:endParaRPr lang="en-US" sz="2400" dirty="0" smtClean="0"/>
          </a:p>
          <a:p>
            <a:endParaRPr lang="en-US" sz="2400" dirty="0"/>
          </a:p>
          <a:p>
            <a:pPr marL="0" indent="0">
              <a:buNone/>
            </a:pPr>
            <a:r>
              <a:rPr lang="en-US" sz="2400" b="1" dirty="0" smtClean="0"/>
              <a:t>NOTE</a:t>
            </a:r>
            <a:r>
              <a:rPr lang="en-US" sz="2400" dirty="0" smtClean="0"/>
              <a:t>: The SLOA </a:t>
            </a:r>
            <a:r>
              <a:rPr lang="en-US" sz="2400" dirty="0"/>
              <a:t>F</a:t>
            </a:r>
            <a:r>
              <a:rPr lang="en-US" sz="2400" dirty="0" smtClean="0"/>
              <a:t>acebook </a:t>
            </a:r>
            <a:r>
              <a:rPr lang="en-US" sz="2400" dirty="0"/>
              <a:t>page is recommended as an option for residents wishing to </a:t>
            </a:r>
            <a:r>
              <a:rPr lang="en-US" sz="2400" dirty="0" smtClean="0"/>
              <a:t>inform the </a:t>
            </a:r>
            <a:r>
              <a:rPr lang="en-US" sz="2400" dirty="0"/>
              <a:t>community of other non-SLOA events, </a:t>
            </a:r>
            <a:r>
              <a:rPr lang="en-US" sz="2400" dirty="0" smtClean="0"/>
              <a:t>opportunities, activities, etc…</a:t>
            </a:r>
            <a:endParaRPr lang="en-CA" sz="2400" dirty="0" smtClean="0"/>
          </a:p>
          <a:p>
            <a:endParaRPr lang="en-US" sz="2400" dirty="0">
              <a:solidFill>
                <a:srgbClr val="7030A0"/>
              </a:solidFill>
            </a:endParaRPr>
          </a:p>
        </p:txBody>
      </p:sp>
      <p:grpSp>
        <p:nvGrpSpPr>
          <p:cNvPr id="5" name="Group 4"/>
          <p:cNvGrpSpPr/>
          <p:nvPr/>
        </p:nvGrpSpPr>
        <p:grpSpPr>
          <a:xfrm>
            <a:off x="9761220" y="5751398"/>
            <a:ext cx="2350770" cy="1042133"/>
            <a:chOff x="11830050" y="3396279"/>
            <a:chExt cx="2350770" cy="1042133"/>
          </a:xfrm>
        </p:grpSpPr>
        <p:pic>
          <p:nvPicPr>
            <p:cNvPr id="6" name="Picture 5"/>
            <p:cNvPicPr>
              <a:picLocks noChangeAspect="1"/>
            </p:cNvPicPr>
            <p:nvPr/>
          </p:nvPicPr>
          <p:blipFill rotWithShape="1">
            <a:blip r:embed="rId3"/>
            <a:srcRect l="71247"/>
            <a:stretch/>
          </p:blipFill>
          <p:spPr>
            <a:xfrm>
              <a:off x="12973050" y="3396279"/>
              <a:ext cx="1207770" cy="951058"/>
            </a:xfrm>
            <a:prstGeom prst="rect">
              <a:avLst/>
            </a:prstGeom>
          </p:spPr>
        </p:pic>
        <p:sp>
          <p:nvSpPr>
            <p:cNvPr id="7" name="TextBox 6"/>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293594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0882" y="1596979"/>
            <a:ext cx="10403709" cy="4154984"/>
          </a:xfrm>
          <a:prstGeom prst="rect">
            <a:avLst/>
          </a:prstGeom>
        </p:spPr>
        <p:txBody>
          <a:bodyPr wrap="square">
            <a:spAutoFit/>
          </a:bodyPr>
          <a:lstStyle/>
          <a:p>
            <a:r>
              <a:rPr lang="en-US" sz="2400" dirty="0"/>
              <a:t>To contact SLOA, send an email to the SLOA email address – </a:t>
            </a:r>
            <a:r>
              <a:rPr lang="en-US" sz="2400" dirty="0" smtClean="0">
                <a:solidFill>
                  <a:srgbClr val="FF0000"/>
                </a:solidFill>
                <a:hlinkClick r:id="rId3"/>
              </a:rPr>
              <a:t>sloa@rogers.com</a:t>
            </a:r>
            <a:endParaRPr lang="en-US" sz="2400" dirty="0" smtClean="0">
              <a:solidFill>
                <a:srgbClr val="FF0000"/>
              </a:solidFill>
            </a:endParaRPr>
          </a:p>
          <a:p>
            <a:r>
              <a:rPr lang="en-US" sz="2400" dirty="0" smtClean="0"/>
              <a:t>Reasons </a:t>
            </a:r>
            <a:r>
              <a:rPr lang="en-US" sz="2400" dirty="0"/>
              <a:t>to contact SLOA</a:t>
            </a:r>
            <a:r>
              <a:rPr lang="en-US" sz="2400" dirty="0" smtClean="0"/>
              <a:t>:</a:t>
            </a:r>
          </a:p>
          <a:p>
            <a:pPr marL="457200" indent="-457200">
              <a:buFont typeface="Arial" panose="020B0604020202020204" pitchFamily="34" charset="0"/>
              <a:buChar char="•"/>
            </a:pPr>
            <a:r>
              <a:rPr lang="en-US" sz="2400" dirty="0" smtClean="0"/>
              <a:t>	To </a:t>
            </a:r>
            <a:r>
              <a:rPr lang="en-US" sz="2400" dirty="0"/>
              <a:t>submit a Design Review </a:t>
            </a:r>
            <a:r>
              <a:rPr lang="en-US" sz="2400" dirty="0" smtClean="0"/>
              <a:t>request</a:t>
            </a:r>
          </a:p>
          <a:p>
            <a:pPr marL="457200" indent="-457200">
              <a:buFont typeface="Arial" panose="020B0604020202020204" pitchFamily="34" charset="0"/>
              <a:buChar char="•"/>
            </a:pPr>
            <a:r>
              <a:rPr lang="en-US" sz="2400" dirty="0" smtClean="0"/>
              <a:t>      To register an up to date email address to receive communication </a:t>
            </a:r>
          </a:p>
          <a:p>
            <a:pPr marL="457200" indent="-457200">
              <a:buFont typeface="Arial" panose="020B0604020202020204" pitchFamily="34" charset="0"/>
              <a:buChar char="•"/>
            </a:pPr>
            <a:r>
              <a:rPr lang="en-US" sz="2400" dirty="0" smtClean="0"/>
              <a:t>      To inform re: </a:t>
            </a:r>
            <a:r>
              <a:rPr lang="en-US" sz="2400" dirty="0"/>
              <a:t>safety concern </a:t>
            </a:r>
            <a:r>
              <a:rPr lang="en-US" sz="2400" dirty="0" smtClean="0"/>
              <a:t>(</a:t>
            </a:r>
            <a:r>
              <a:rPr lang="en-US" sz="2400" dirty="0" err="1" smtClean="0"/>
              <a:t>eg</a:t>
            </a:r>
            <a:r>
              <a:rPr lang="en-US" sz="2400" dirty="0" smtClean="0"/>
              <a:t>. criminal </a:t>
            </a:r>
            <a:r>
              <a:rPr lang="en-US" sz="2400" dirty="0"/>
              <a:t>activity, </a:t>
            </a:r>
            <a:r>
              <a:rPr lang="en-US" sz="2400" dirty="0" smtClean="0"/>
              <a:t>vandalism</a:t>
            </a:r>
            <a:r>
              <a:rPr lang="en-US" sz="2400" dirty="0"/>
              <a:t>, </a:t>
            </a:r>
            <a:r>
              <a:rPr lang="en-US" sz="2400" dirty="0" smtClean="0"/>
              <a:t>	suspicious </a:t>
            </a:r>
            <a:r>
              <a:rPr lang="en-US" sz="2400" dirty="0"/>
              <a:t>behaviour, wild </a:t>
            </a:r>
            <a:r>
              <a:rPr lang="en-US" sz="2400" dirty="0" smtClean="0"/>
              <a:t>animals, etc.)</a:t>
            </a:r>
            <a:endParaRPr lang="en-US" sz="2400" dirty="0"/>
          </a:p>
          <a:p>
            <a:pPr marL="457200" indent="-457200">
              <a:buFont typeface="Arial" panose="020B0604020202020204" pitchFamily="34" charset="0"/>
              <a:buChar char="•"/>
            </a:pPr>
            <a:r>
              <a:rPr lang="en-US" sz="2400" dirty="0" smtClean="0"/>
              <a:t>	To </a:t>
            </a:r>
            <a:r>
              <a:rPr lang="en-US" sz="2400" dirty="0"/>
              <a:t>report lost and found items </a:t>
            </a:r>
            <a:r>
              <a:rPr lang="en-US" sz="2400" dirty="0" smtClean="0"/>
              <a:t>(i.e. pets)</a:t>
            </a:r>
            <a:endParaRPr lang="en-US" sz="2400" dirty="0"/>
          </a:p>
          <a:p>
            <a:pPr marL="457200" indent="-457200">
              <a:buFont typeface="Arial" panose="020B0604020202020204" pitchFamily="34" charset="0"/>
              <a:buChar char="•"/>
            </a:pPr>
            <a:r>
              <a:rPr lang="en-US" sz="2400" dirty="0" smtClean="0"/>
              <a:t>	To </a:t>
            </a:r>
            <a:r>
              <a:rPr lang="en-US" sz="2400" dirty="0"/>
              <a:t>report possible covenant violations (anonymity assured</a:t>
            </a:r>
            <a:r>
              <a:rPr lang="en-US" sz="2400" dirty="0" smtClean="0"/>
              <a:t>)</a:t>
            </a:r>
          </a:p>
          <a:p>
            <a:endParaRPr lang="en-US" sz="2400" dirty="0"/>
          </a:p>
          <a:p>
            <a:r>
              <a:rPr lang="en-US" sz="2400" b="1" dirty="0" smtClean="0"/>
              <a:t>NOTE</a:t>
            </a:r>
            <a:r>
              <a:rPr lang="en-US" sz="2400" dirty="0" smtClean="0"/>
              <a:t>: SLOA Facebook page is recommended as an option for residents wishing to inform the community of other non-SLOA events, opportunities, </a:t>
            </a:r>
            <a:r>
              <a:rPr lang="en-US" sz="2400" dirty="0"/>
              <a:t>activities, </a:t>
            </a:r>
            <a:r>
              <a:rPr lang="en-US" sz="2400" dirty="0" smtClean="0"/>
              <a:t>etc…</a:t>
            </a:r>
            <a:endParaRPr lang="en-CA" sz="2400" dirty="0"/>
          </a:p>
        </p:txBody>
      </p:sp>
      <p:sp>
        <p:nvSpPr>
          <p:cNvPr id="6" name="TextBox 5"/>
          <p:cNvSpPr txBox="1"/>
          <p:nvPr/>
        </p:nvSpPr>
        <p:spPr>
          <a:xfrm>
            <a:off x="1690255" y="452582"/>
            <a:ext cx="8638600" cy="769441"/>
          </a:xfrm>
          <a:prstGeom prst="rect">
            <a:avLst/>
          </a:prstGeom>
          <a:noFill/>
        </p:spPr>
        <p:txBody>
          <a:bodyPr wrap="square" rtlCol="0">
            <a:spAutoFit/>
          </a:bodyPr>
          <a:lstStyle/>
          <a:p>
            <a:pPr algn="ctr"/>
            <a:r>
              <a:rPr lang="en-US" sz="4400" dirty="0" smtClean="0">
                <a:latin typeface="+mj-lt"/>
              </a:rPr>
              <a:t>3e:  SLOA Communications</a:t>
            </a:r>
            <a:endParaRPr lang="en-US" sz="4400" dirty="0">
              <a:latin typeface="+mj-lt"/>
            </a:endParaRPr>
          </a:p>
        </p:txBody>
      </p:sp>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47877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1: Introducing the Board </a:t>
            </a:r>
            <a:r>
              <a:rPr lang="en-US" dirty="0" smtClean="0"/>
              <a:t>of 2019</a:t>
            </a:r>
            <a:endParaRPr lang="en-US" dirty="0"/>
          </a:p>
        </p:txBody>
      </p:sp>
      <p:sp>
        <p:nvSpPr>
          <p:cNvPr id="3" name="Text Placeholder 2"/>
          <p:cNvSpPr>
            <a:spLocks noGrp="1"/>
          </p:cNvSpPr>
          <p:nvPr>
            <p:ph type="body" idx="1"/>
          </p:nvPr>
        </p:nvSpPr>
        <p:spPr>
          <a:xfrm>
            <a:off x="2618509" y="1600200"/>
            <a:ext cx="7113004" cy="3792682"/>
          </a:xfrm>
        </p:spPr>
        <p:txBody>
          <a:bodyPr vert="horz" lIns="91440" tIns="45720" rIns="91440" bIns="45720" rtlCol="0" anchor="t">
            <a:normAutofit/>
          </a:bodyPr>
          <a:lstStyle/>
          <a:p>
            <a:r>
              <a:rPr lang="en-US" dirty="0" smtClean="0"/>
              <a:t>Dan </a:t>
            </a:r>
            <a:r>
              <a:rPr lang="en-US" dirty="0" err="1" smtClean="0"/>
              <a:t>Weslake</a:t>
            </a:r>
            <a:r>
              <a:rPr lang="en-US" dirty="0" smtClean="0"/>
              <a:t> </a:t>
            </a:r>
            <a:r>
              <a:rPr lang="en-US" sz="1600" dirty="0" smtClean="0">
                <a:solidFill>
                  <a:srgbClr val="FF0000"/>
                </a:solidFill>
              </a:rPr>
              <a:t>(present)</a:t>
            </a:r>
            <a:endParaRPr lang="en-US" sz="1600" dirty="0">
              <a:solidFill>
                <a:srgbClr val="FF0000"/>
              </a:solidFill>
            </a:endParaRPr>
          </a:p>
          <a:p>
            <a:r>
              <a:rPr lang="en-US" dirty="0"/>
              <a:t>Sandi </a:t>
            </a:r>
            <a:r>
              <a:rPr lang="en-US" dirty="0" smtClean="0"/>
              <a:t>Bonini </a:t>
            </a:r>
            <a:r>
              <a:rPr lang="en-US" sz="1600" dirty="0" smtClean="0">
                <a:solidFill>
                  <a:srgbClr val="FF0000"/>
                </a:solidFill>
              </a:rPr>
              <a:t>(absent)</a:t>
            </a:r>
            <a:endParaRPr lang="en-US" sz="1600" dirty="0">
              <a:solidFill>
                <a:srgbClr val="FF0000"/>
              </a:solidFill>
            </a:endParaRPr>
          </a:p>
          <a:p>
            <a:r>
              <a:rPr lang="en-US" dirty="0"/>
              <a:t>Lesley </a:t>
            </a:r>
            <a:r>
              <a:rPr lang="en-US" dirty="0" smtClean="0"/>
              <a:t>Rideout </a:t>
            </a:r>
            <a:r>
              <a:rPr lang="en-US" sz="1600" dirty="0" smtClean="0">
                <a:solidFill>
                  <a:srgbClr val="FF0000"/>
                </a:solidFill>
              </a:rPr>
              <a:t>(present)</a:t>
            </a:r>
            <a:endParaRPr lang="en-US" sz="1600" dirty="0">
              <a:solidFill>
                <a:srgbClr val="FF0000"/>
              </a:solidFill>
            </a:endParaRPr>
          </a:p>
          <a:p>
            <a:r>
              <a:rPr lang="en-US" dirty="0"/>
              <a:t>Bill </a:t>
            </a:r>
            <a:r>
              <a:rPr lang="en-US" dirty="0" smtClean="0"/>
              <a:t>Rideout </a:t>
            </a:r>
            <a:r>
              <a:rPr lang="en-US" sz="2400" dirty="0">
                <a:solidFill>
                  <a:prstClr val="black"/>
                </a:solidFill>
              </a:rPr>
              <a:t>(unofficial, non-voting member)</a:t>
            </a:r>
            <a:r>
              <a:rPr lang="en-US" sz="1600" dirty="0" smtClean="0">
                <a:solidFill>
                  <a:srgbClr val="FF0000"/>
                </a:solidFill>
              </a:rPr>
              <a:t>(present)</a:t>
            </a:r>
            <a:endParaRPr lang="en-US" sz="1600" dirty="0">
              <a:solidFill>
                <a:srgbClr val="FF0000"/>
              </a:solidFill>
            </a:endParaRPr>
          </a:p>
          <a:p>
            <a:r>
              <a:rPr lang="en-US" dirty="0" smtClean="0"/>
              <a:t>Lena </a:t>
            </a:r>
            <a:r>
              <a:rPr lang="en-US" dirty="0" err="1" smtClean="0"/>
              <a:t>Grygoryev</a:t>
            </a:r>
            <a:r>
              <a:rPr lang="en-US" dirty="0" smtClean="0"/>
              <a:t> </a:t>
            </a:r>
            <a:r>
              <a:rPr lang="en-US" sz="1600" dirty="0" smtClean="0">
                <a:solidFill>
                  <a:srgbClr val="FF0000"/>
                </a:solidFill>
              </a:rPr>
              <a:t>(absent)</a:t>
            </a:r>
          </a:p>
          <a:p>
            <a:r>
              <a:rPr lang="en-US" dirty="0" smtClean="0"/>
              <a:t>Doug Thompson </a:t>
            </a:r>
            <a:r>
              <a:rPr lang="en-US" sz="1600" dirty="0" smtClean="0">
                <a:solidFill>
                  <a:srgbClr val="FF0000"/>
                </a:solidFill>
              </a:rPr>
              <a:t>(present)</a:t>
            </a:r>
          </a:p>
          <a:p>
            <a:r>
              <a:rPr lang="en-US" dirty="0" smtClean="0"/>
              <a:t>Marc St. Pierre* </a:t>
            </a:r>
            <a:r>
              <a:rPr lang="en-US" sz="1600" dirty="0" smtClean="0">
                <a:solidFill>
                  <a:srgbClr val="FF0000"/>
                </a:solidFill>
              </a:rPr>
              <a:t>(absent)</a:t>
            </a:r>
          </a:p>
          <a:p>
            <a:pPr marL="0" indent="0">
              <a:buNone/>
            </a:pPr>
            <a:endParaRPr lang="en-US" dirty="0" smtClean="0"/>
          </a:p>
        </p:txBody>
      </p:sp>
      <p:sp>
        <p:nvSpPr>
          <p:cNvPr id="4" name="TextBox 3"/>
          <p:cNvSpPr txBox="1"/>
          <p:nvPr/>
        </p:nvSpPr>
        <p:spPr>
          <a:xfrm>
            <a:off x="960120" y="5906942"/>
            <a:ext cx="2583180" cy="369332"/>
          </a:xfrm>
          <a:prstGeom prst="rect">
            <a:avLst/>
          </a:prstGeom>
          <a:noFill/>
        </p:spPr>
        <p:txBody>
          <a:bodyPr wrap="square" rtlCol="0">
            <a:spAutoFit/>
          </a:bodyPr>
          <a:lstStyle/>
          <a:p>
            <a:r>
              <a:rPr lang="en-CA" dirty="0" smtClean="0"/>
              <a:t>* non-elected member</a:t>
            </a:r>
            <a:endParaRPr lang="en-CA" dirty="0"/>
          </a:p>
        </p:txBody>
      </p:sp>
      <p:grpSp>
        <p:nvGrpSpPr>
          <p:cNvPr id="6" name="Group 5"/>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3"/>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55624973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4627" y="1055769"/>
            <a:ext cx="10476446" cy="5632311"/>
          </a:xfrm>
          <a:prstGeom prst="rect">
            <a:avLst/>
          </a:prstGeom>
        </p:spPr>
        <p:txBody>
          <a:bodyPr wrap="square">
            <a:spAutoFit/>
          </a:bodyPr>
          <a:lstStyle/>
          <a:p>
            <a:r>
              <a:rPr lang="en-US" sz="2000" dirty="0" smtClean="0"/>
              <a:t>Question was raised from the floor regarding how the board arrived at its decisions and that all minutes should be disseminated to residents. It was relayed to audience that an volunteer board such as SLOA  does not have enough human resources to do this but highlighted that minutes of discussions are retained by the SLOA board secretary, that these minutes are available to any resident upon request and that all board meetings are open to any resident who wishes to attend. Resident expressed that residence had their opportunity to influence board activities at the AGM and through approval of budget but that having to seek input from community on all board activities would unreasonably impede board from carrying out its functions</a:t>
            </a:r>
          </a:p>
          <a:p>
            <a:endParaRPr lang="en-US" sz="2000" dirty="0"/>
          </a:p>
          <a:p>
            <a:r>
              <a:rPr lang="en-US" sz="2000" dirty="0" smtClean="0"/>
              <a:t>Question was raised from the floor regarding how emails to </a:t>
            </a:r>
            <a:r>
              <a:rPr lang="en-US" sz="2000" dirty="0" smtClean="0">
                <a:hlinkClick r:id="rId3"/>
              </a:rPr>
              <a:t>sloa@rogers.com</a:t>
            </a:r>
            <a:r>
              <a:rPr lang="en-US" sz="2000" dirty="0" smtClean="0"/>
              <a:t> were processed. </a:t>
            </a:r>
            <a:r>
              <a:rPr lang="en-US" sz="2000" dirty="0" smtClean="0"/>
              <a:t>The board </a:t>
            </a:r>
            <a:r>
              <a:rPr lang="en-US" sz="2000" dirty="0" smtClean="0"/>
              <a:t>indicated that the communications member was the sole recipient of all incoming email. That person was responsible for handling/directing the email/topic as they believed appropriate</a:t>
            </a:r>
            <a:r>
              <a:rPr lang="en-US" sz="2000" dirty="0" smtClean="0"/>
              <a:t>. This has been standard practice for over a decade.</a:t>
            </a:r>
            <a:endParaRPr lang="en-US" sz="2000" dirty="0" smtClean="0"/>
          </a:p>
          <a:p>
            <a:r>
              <a:rPr lang="en-US" sz="1000" dirty="0" smtClean="0"/>
              <a:t> </a:t>
            </a:r>
            <a:endParaRPr lang="en-US" sz="1000" dirty="0"/>
          </a:p>
          <a:p>
            <a:r>
              <a:rPr lang="en-US" sz="2000" dirty="0" smtClean="0"/>
              <a:t>Motion from the floor</a:t>
            </a:r>
          </a:p>
          <a:p>
            <a:r>
              <a:rPr lang="en-CA" sz="2000" b="1" dirty="0"/>
              <a:t>Motion </a:t>
            </a:r>
            <a:r>
              <a:rPr lang="en-CA" sz="2000" b="1" dirty="0" smtClean="0"/>
              <a:t>11</a:t>
            </a:r>
            <a:r>
              <a:rPr lang="en-CA" sz="2000" dirty="0" smtClean="0"/>
              <a:t>: </a:t>
            </a:r>
            <a:r>
              <a:rPr lang="en-CA" sz="2000" dirty="0"/>
              <a:t>all incoming </a:t>
            </a:r>
            <a:r>
              <a:rPr lang="en-CA" sz="2000" dirty="0" smtClean="0"/>
              <a:t>SLOA </a:t>
            </a:r>
            <a:r>
              <a:rPr lang="en-CA" sz="2000" dirty="0"/>
              <a:t>email disseminated to all </a:t>
            </a:r>
            <a:r>
              <a:rPr lang="en-CA" sz="2000" dirty="0" smtClean="0"/>
              <a:t>SLOA </a:t>
            </a:r>
            <a:r>
              <a:rPr lang="en-CA" sz="2000" dirty="0"/>
              <a:t>board members</a:t>
            </a:r>
            <a:endParaRPr lang="en-US" sz="2000" dirty="0"/>
          </a:p>
          <a:p>
            <a:r>
              <a:rPr lang="en-US" sz="2000" dirty="0" smtClean="0"/>
              <a:t>motion tabled by David Bennett. 2</a:t>
            </a:r>
            <a:r>
              <a:rPr lang="en-US" sz="2000" baseline="30000" dirty="0" smtClean="0"/>
              <a:t>nd</a:t>
            </a:r>
            <a:r>
              <a:rPr lang="en-US" sz="2000" dirty="0" smtClean="0"/>
              <a:t> by Dianne </a:t>
            </a:r>
            <a:r>
              <a:rPr lang="en-US" sz="2000" dirty="0" err="1" smtClean="0"/>
              <a:t>Saulnier</a:t>
            </a:r>
            <a:endParaRPr lang="en-US" sz="2000" dirty="0" smtClean="0"/>
          </a:p>
          <a:p>
            <a:r>
              <a:rPr lang="en-US" sz="2000" dirty="0" smtClean="0"/>
              <a:t>Motioned voted on. </a:t>
            </a:r>
            <a:r>
              <a:rPr lang="en-US" sz="2000" b="1" dirty="0" smtClean="0"/>
              <a:t>Motion failed</a:t>
            </a:r>
            <a:endParaRPr lang="en-US" sz="2000" b="1" dirty="0"/>
          </a:p>
        </p:txBody>
      </p:sp>
      <p:sp>
        <p:nvSpPr>
          <p:cNvPr id="6" name="TextBox 5"/>
          <p:cNvSpPr txBox="1"/>
          <p:nvPr/>
        </p:nvSpPr>
        <p:spPr>
          <a:xfrm>
            <a:off x="1648691" y="286328"/>
            <a:ext cx="8638600" cy="769441"/>
          </a:xfrm>
          <a:prstGeom prst="rect">
            <a:avLst/>
          </a:prstGeom>
          <a:noFill/>
        </p:spPr>
        <p:txBody>
          <a:bodyPr wrap="square" rtlCol="0">
            <a:spAutoFit/>
          </a:bodyPr>
          <a:lstStyle/>
          <a:p>
            <a:pPr algn="ctr"/>
            <a:r>
              <a:rPr lang="en-US" sz="4400" dirty="0" smtClean="0">
                <a:latin typeface="+mj-lt"/>
              </a:rPr>
              <a:t>SLOA Communications discussion</a:t>
            </a:r>
            <a:endParaRPr lang="en-US" sz="4400" dirty="0">
              <a:latin typeface="+mj-lt"/>
            </a:endParaRPr>
          </a:p>
        </p:txBody>
      </p:sp>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2109176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50"/>
          <p:cNvSpPr>
            <a:spLocks noGrp="1"/>
          </p:cNvSpPr>
          <p:nvPr>
            <p:ph type="title"/>
          </p:nvPr>
        </p:nvSpPr>
        <p:spPr/>
        <p:txBody>
          <a:bodyPr/>
          <a:lstStyle/>
          <a:p>
            <a:pPr eaLnBrk="1" hangingPunct="1"/>
            <a:r>
              <a:rPr lang="en-US" altLang="en-US" dirty="0" smtClean="0"/>
              <a:t>Item 4: 2019 Financial Report</a:t>
            </a:r>
          </a:p>
        </p:txBody>
      </p:sp>
      <p:graphicFrame>
        <p:nvGraphicFramePr>
          <p:cNvPr id="51" name="Table 51"/>
          <p:cNvGraphicFramePr/>
          <p:nvPr>
            <p:extLst/>
          </p:nvPr>
        </p:nvGraphicFramePr>
        <p:xfrm>
          <a:off x="2852928" y="1519048"/>
          <a:ext cx="6571488" cy="4754400"/>
        </p:xfrm>
        <a:graphic>
          <a:graphicData uri="http://schemas.openxmlformats.org/drawingml/2006/table">
            <a:tbl>
              <a:tblPr/>
              <a:tblGrid>
                <a:gridCol w="3352800"/>
                <a:gridCol w="1572768"/>
                <a:gridCol w="1645920"/>
              </a:tblGrid>
              <a:tr h="535866">
                <a:tc>
                  <a:txBody>
                    <a:bodyPr/>
                    <a:lstStyle/>
                    <a:p>
                      <a:pPr lvl="0" algn="l">
                        <a:defRPr sz="1800" b="0" i="0"/>
                      </a:pPr>
                      <a:endParaRPr sz="1800" dirty="0"/>
                    </a:p>
                  </a:txBody>
                  <a:tcPr marL="0" marR="0" marT="0" marB="0" anchor="b" horzOverflow="overflow">
                    <a:solidFill>
                      <a:srgbClr val="E8ECF4"/>
                    </a:solidFill>
                  </a:tcPr>
                </a:tc>
                <a:tc>
                  <a:txBody>
                    <a:bodyPr/>
                    <a:lstStyle/>
                    <a:p>
                      <a:pPr lvl="0" algn="ctr">
                        <a:defRPr sz="1800" b="0" i="0"/>
                      </a:pPr>
                      <a:r>
                        <a:rPr sz="1600" b="1" dirty="0"/>
                        <a:t>Budget </a:t>
                      </a:r>
                      <a:r>
                        <a:rPr lang="en-CA" sz="1600" b="1" dirty="0" smtClean="0"/>
                        <a:t>2019</a:t>
                      </a:r>
                      <a:endParaRPr sz="1600" b="1" dirty="0"/>
                    </a:p>
                  </a:txBody>
                  <a:tcPr marL="0" marR="0" marT="0" marB="0" anchor="b" horzOverflow="overflow">
                    <a:solidFill>
                      <a:srgbClr val="E8ECF4"/>
                    </a:solidFill>
                  </a:tcPr>
                </a:tc>
                <a:tc>
                  <a:txBody>
                    <a:bodyPr/>
                    <a:lstStyle/>
                    <a:p>
                      <a:pPr lvl="0" algn="ctr">
                        <a:defRPr sz="1800" b="0" i="0"/>
                      </a:pPr>
                      <a:r>
                        <a:rPr sz="1600" b="1"/>
                        <a:t>Projected to </a:t>
                      </a:r>
                    </a:p>
                    <a:p>
                      <a:pPr lvl="0" algn="ctr">
                        <a:defRPr sz="1800" b="0" i="0"/>
                      </a:pPr>
                      <a:r>
                        <a:rPr sz="1600" b="1"/>
                        <a:t>year end</a:t>
                      </a:r>
                    </a:p>
                  </a:txBody>
                  <a:tcPr marL="0" marR="0" marT="0" marB="0" anchor="b" horzOverflow="overflow">
                    <a:solidFill>
                      <a:srgbClr val="E8ECF4"/>
                    </a:solidFill>
                  </a:tcPr>
                </a:tc>
              </a:tr>
              <a:tr h="274345">
                <a:tc>
                  <a:txBody>
                    <a:bodyPr/>
                    <a:lstStyle/>
                    <a:p>
                      <a:pPr lvl="0" algn="l">
                        <a:defRPr sz="1800" b="0" i="0"/>
                      </a:pPr>
                      <a:endParaRPr sz="1800"/>
                    </a:p>
                  </a:txBody>
                  <a:tcPr marL="0" marR="0" marT="0" marB="0" anchor="b" horzOverflow="overflow">
                    <a:solidFill>
                      <a:srgbClr val="E8ECF4"/>
                    </a:solidFill>
                  </a:tcPr>
                </a:tc>
                <a:tc>
                  <a:txBody>
                    <a:bodyPr/>
                    <a:lstStyle/>
                    <a:p>
                      <a:pPr lvl="0" algn="ctr">
                        <a:defRPr sz="1800" b="0" i="0"/>
                      </a:pPr>
                      <a:endParaRPr sz="1800" dirty="0"/>
                    </a:p>
                  </a:txBody>
                  <a:tcPr marL="0" marR="0" marT="0" marB="0" anchor="b" horzOverflow="overflow">
                    <a:solidFill>
                      <a:srgbClr val="E8ECF4"/>
                    </a:solidFill>
                  </a:tcPr>
                </a:tc>
                <a:tc>
                  <a:txBody>
                    <a:bodyPr/>
                    <a:lstStyle/>
                    <a:p>
                      <a:pPr lvl="0" algn="ctr">
                        <a:defRPr sz="1800" b="0" i="0"/>
                      </a:pPr>
                      <a:endParaRPr sz="1800" dirty="0"/>
                    </a:p>
                  </a:txBody>
                  <a:tcPr marL="0" marR="0" marT="0" marB="0" anchor="b" horzOverflow="overflow">
                    <a:solidFill>
                      <a:srgbClr val="E8ECF4"/>
                    </a:solidFill>
                  </a:tcPr>
                </a:tc>
              </a:tr>
              <a:tr h="267933">
                <a:tc>
                  <a:txBody>
                    <a:bodyPr/>
                    <a:lstStyle/>
                    <a:p>
                      <a:pPr lvl="0" algn="l">
                        <a:defRPr sz="1800" b="0" i="0"/>
                      </a:pPr>
                      <a:r>
                        <a:rPr sz="1600" b="1"/>
                        <a:t>Income</a:t>
                      </a:r>
                    </a:p>
                  </a:txBody>
                  <a:tcPr marL="0" marR="0" marT="0" marB="0" anchor="b" horzOverflow="overflow">
                    <a:solidFill>
                      <a:srgbClr val="E8ECF4"/>
                    </a:solidFill>
                  </a:tcPr>
                </a:tc>
                <a:tc>
                  <a:txBody>
                    <a:bodyPr/>
                    <a:lstStyle/>
                    <a:p>
                      <a:pPr lvl="0" algn="ctr">
                        <a:defRPr sz="1800" b="0" i="0"/>
                      </a:pPr>
                      <a:r>
                        <a:rPr lang="en-CA" sz="1600" b="1" dirty="0" smtClean="0"/>
                        <a:t>66,000</a:t>
                      </a:r>
                      <a:endParaRPr sz="1600" b="1" dirty="0"/>
                    </a:p>
                  </a:txBody>
                  <a:tcPr marL="0" marR="0" marT="0" marB="0" anchor="b" horzOverflow="overflow">
                    <a:lnB w="12700">
                      <a:solidFill>
                        <a:srgbClr val="000000"/>
                      </a:solidFill>
                      <a:round/>
                    </a:lnB>
                    <a:solidFill>
                      <a:srgbClr val="E8ECF4"/>
                    </a:solidFill>
                  </a:tcPr>
                </a:tc>
                <a:tc>
                  <a:txBody>
                    <a:bodyPr/>
                    <a:lstStyle/>
                    <a:p>
                      <a:pPr lvl="0" algn="ctr">
                        <a:defRPr sz="1800" b="0" i="0"/>
                      </a:pPr>
                      <a:r>
                        <a:rPr lang="en-CA" sz="1600" b="1" dirty="0" smtClean="0"/>
                        <a:t>61,371</a:t>
                      </a:r>
                      <a:endParaRPr sz="1600" b="1" dirty="0"/>
                    </a:p>
                  </a:txBody>
                  <a:tcPr marL="0" marR="0" marT="0" marB="0" anchor="b" horzOverflow="overflow">
                    <a:lnB w="12700">
                      <a:solidFill>
                        <a:srgbClr val="000000"/>
                      </a:solidFill>
                      <a:round/>
                    </a:lnB>
                    <a:solidFill>
                      <a:srgbClr val="E8ECF4"/>
                    </a:solidFill>
                  </a:tcPr>
                </a:tc>
              </a:tr>
              <a:tr h="274345">
                <a:tc>
                  <a:txBody>
                    <a:bodyPr/>
                    <a:lstStyle/>
                    <a:p>
                      <a:pPr lvl="0" algn="l">
                        <a:defRPr sz="1800" b="0" i="0"/>
                      </a:pPr>
                      <a:r>
                        <a:rPr sz="1600" b="1"/>
                        <a:t>Operating Expenses</a:t>
                      </a:r>
                    </a:p>
                  </a:txBody>
                  <a:tcPr marL="0" marR="0" marT="0" marB="0" anchor="b" horzOverflow="overflow">
                    <a:solidFill>
                      <a:srgbClr val="E8ECF4"/>
                    </a:solidFill>
                  </a:tcPr>
                </a:tc>
                <a:tc>
                  <a:txBody>
                    <a:bodyPr/>
                    <a:lstStyle/>
                    <a:p>
                      <a:pPr lvl="0" algn="ctr">
                        <a:defRPr sz="1800" b="0" i="0"/>
                      </a:pPr>
                      <a:endParaRPr sz="1800" dirty="0"/>
                    </a:p>
                  </a:txBody>
                  <a:tcPr marL="0" marR="0" marT="0" marB="0" anchor="b" horzOverflow="overflow">
                    <a:lnT w="12700">
                      <a:solidFill>
                        <a:srgbClr val="000000"/>
                      </a:solidFill>
                      <a:round/>
                    </a:lnT>
                    <a:solidFill>
                      <a:srgbClr val="E8ECF4"/>
                    </a:solidFill>
                  </a:tcPr>
                </a:tc>
                <a:tc>
                  <a:txBody>
                    <a:bodyPr/>
                    <a:lstStyle/>
                    <a:p>
                      <a:pPr lvl="0" algn="ctr">
                        <a:defRPr sz="1800" b="0" i="0"/>
                      </a:pPr>
                      <a:endParaRPr sz="1800" dirty="0"/>
                    </a:p>
                  </a:txBody>
                  <a:tcPr marL="0" marR="0" marT="0" marB="0" anchor="b" horzOverflow="overflow">
                    <a:lnT w="12700">
                      <a:solidFill>
                        <a:srgbClr val="000000"/>
                      </a:solidFill>
                      <a:round/>
                    </a:lnT>
                    <a:solidFill>
                      <a:srgbClr val="E8ECF4"/>
                    </a:solidFill>
                  </a:tcPr>
                </a:tc>
              </a:tr>
              <a:tr h="267933">
                <a:tc>
                  <a:txBody>
                    <a:bodyPr/>
                    <a:lstStyle/>
                    <a:p>
                      <a:pPr lvl="0" algn="l">
                        <a:defRPr sz="1800" b="0" i="0"/>
                      </a:pPr>
                      <a:r>
                        <a:rPr lang="en-CA" sz="1600" dirty="0" smtClean="0"/>
                        <a:t>Administration</a:t>
                      </a:r>
                      <a:r>
                        <a:rPr lang="en-CA" sz="1600" baseline="0" dirty="0" smtClean="0"/>
                        <a:t> &amp; General</a:t>
                      </a:r>
                      <a:endParaRPr sz="1600" dirty="0"/>
                    </a:p>
                  </a:txBody>
                  <a:tcPr marL="0" marR="0" marT="0" marB="0" anchor="b" horzOverflow="overflow">
                    <a:solidFill>
                      <a:srgbClr val="E8ECF4"/>
                    </a:solidFill>
                  </a:tcPr>
                </a:tc>
                <a:tc>
                  <a:txBody>
                    <a:bodyPr/>
                    <a:lstStyle/>
                    <a:p>
                      <a:pPr lvl="0" algn="ctr">
                        <a:defRPr sz="1800" b="0" i="0"/>
                      </a:pPr>
                      <a:r>
                        <a:rPr lang="en-CA" sz="1600" dirty="0" smtClean="0"/>
                        <a:t>5,000</a:t>
                      </a:r>
                      <a:endParaRPr sz="1600" dirty="0"/>
                    </a:p>
                  </a:txBody>
                  <a:tcPr marL="0" marR="0" marT="0" marB="0" anchor="b" horzOverflow="overflow">
                    <a:solidFill>
                      <a:srgbClr val="E8ECF4"/>
                    </a:solidFill>
                  </a:tcPr>
                </a:tc>
                <a:tc>
                  <a:txBody>
                    <a:bodyPr/>
                    <a:lstStyle/>
                    <a:p>
                      <a:pPr lvl="0" algn="ctr">
                        <a:defRPr sz="1800" b="0" i="0"/>
                      </a:pPr>
                      <a:r>
                        <a:rPr lang="en-CA" sz="1600" dirty="0" smtClean="0"/>
                        <a:t>4,406</a:t>
                      </a:r>
                      <a:endParaRPr sz="1600" dirty="0"/>
                    </a:p>
                  </a:txBody>
                  <a:tcPr marL="0" marR="0" marT="0" marB="0" anchor="b" horzOverflow="overflow">
                    <a:solidFill>
                      <a:srgbClr val="E8ECF4"/>
                    </a:solidFill>
                  </a:tcPr>
                </a:tc>
              </a:tr>
              <a:tr h="267933">
                <a:tc>
                  <a:txBody>
                    <a:bodyPr/>
                    <a:lstStyle/>
                    <a:p>
                      <a:pPr lvl="0" algn="l">
                        <a:defRPr sz="1800" b="0" i="0"/>
                      </a:pPr>
                      <a:r>
                        <a:rPr sz="1600"/>
                        <a:t>Gardens and Landscape</a:t>
                      </a:r>
                    </a:p>
                  </a:txBody>
                  <a:tcPr marL="0" marR="0" marT="0" marB="0" anchor="b" horzOverflow="overflow">
                    <a:solidFill>
                      <a:srgbClr val="E8ECF4"/>
                    </a:solidFill>
                  </a:tcPr>
                </a:tc>
                <a:tc>
                  <a:txBody>
                    <a:bodyPr/>
                    <a:lstStyle/>
                    <a:p>
                      <a:pPr lvl="0" algn="ctr">
                        <a:defRPr sz="1800" b="0" i="0"/>
                      </a:pPr>
                      <a:r>
                        <a:rPr lang="en-CA" sz="1600" dirty="0" smtClean="0"/>
                        <a:t>12,800</a:t>
                      </a:r>
                      <a:endParaRPr sz="1600" dirty="0"/>
                    </a:p>
                  </a:txBody>
                  <a:tcPr marL="0" marR="0" marT="0" marB="0" anchor="b" horzOverflow="overflow">
                    <a:solidFill>
                      <a:srgbClr val="E8ECF4"/>
                    </a:solidFill>
                  </a:tcPr>
                </a:tc>
                <a:tc>
                  <a:txBody>
                    <a:bodyPr/>
                    <a:lstStyle/>
                    <a:p>
                      <a:pPr lvl="0" algn="ctr">
                        <a:defRPr sz="1800" b="0" i="0"/>
                      </a:pPr>
                      <a:r>
                        <a:rPr lang="en-CA" sz="1600" dirty="0" smtClean="0"/>
                        <a:t>11,690</a:t>
                      </a:r>
                      <a:endParaRPr sz="1600" dirty="0"/>
                    </a:p>
                  </a:txBody>
                  <a:tcPr marL="0" marR="0" marT="0" marB="0" anchor="b" horzOverflow="overflow">
                    <a:solidFill>
                      <a:srgbClr val="E8ECF4"/>
                    </a:solidFill>
                  </a:tcPr>
                </a:tc>
              </a:tr>
              <a:tr h="300670">
                <a:tc>
                  <a:txBody>
                    <a:bodyPr/>
                    <a:lstStyle/>
                    <a:p>
                      <a:pPr lvl="0" algn="l">
                        <a:defRPr sz="1800" b="0" i="0"/>
                      </a:pPr>
                      <a:r>
                        <a:rPr sz="1600"/>
                        <a:t>Pool Operations</a:t>
                      </a:r>
                    </a:p>
                  </a:txBody>
                  <a:tcPr marL="0" marR="0" marT="0" marB="0" anchor="b" horzOverflow="overflow">
                    <a:solidFill>
                      <a:srgbClr val="E8ECF4"/>
                    </a:solidFill>
                  </a:tcPr>
                </a:tc>
                <a:tc>
                  <a:txBody>
                    <a:bodyPr/>
                    <a:lstStyle/>
                    <a:p>
                      <a:pPr lvl="0" algn="ctr">
                        <a:defRPr sz="1800" b="0" i="0"/>
                      </a:pPr>
                      <a:r>
                        <a:rPr lang="en-CA" sz="1600" dirty="0" smtClean="0"/>
                        <a:t>10,000</a:t>
                      </a:r>
                      <a:endParaRPr sz="1600" dirty="0"/>
                    </a:p>
                  </a:txBody>
                  <a:tcPr marL="0" marR="0" marT="0" marB="0" anchor="b" horzOverflow="overflow">
                    <a:solidFill>
                      <a:srgbClr val="E8ECF4"/>
                    </a:solidFill>
                  </a:tcPr>
                </a:tc>
                <a:tc>
                  <a:txBody>
                    <a:bodyPr/>
                    <a:lstStyle/>
                    <a:p>
                      <a:pPr lvl="0" algn="ctr">
                        <a:defRPr sz="1800" b="0" i="0"/>
                      </a:pPr>
                      <a:r>
                        <a:rPr lang="en-CA" sz="1600" dirty="0" smtClean="0"/>
                        <a:t>6,021</a:t>
                      </a:r>
                      <a:endParaRPr sz="1600" dirty="0"/>
                    </a:p>
                  </a:txBody>
                  <a:tcPr marL="0" marR="0" marT="0" marB="0" anchor="b" horzOverflow="overflow">
                    <a:solidFill>
                      <a:srgbClr val="E8ECF4"/>
                    </a:solidFill>
                  </a:tcPr>
                </a:tc>
              </a:tr>
              <a:tr h="288058">
                <a:tc>
                  <a:txBody>
                    <a:bodyPr/>
                    <a:lstStyle/>
                    <a:p>
                      <a:pPr lvl="0" algn="l">
                        <a:defRPr sz="1800" b="0" i="0"/>
                      </a:pPr>
                      <a:r>
                        <a:rPr sz="1600" dirty="0"/>
                        <a:t>Lake Operations</a:t>
                      </a:r>
                    </a:p>
                  </a:txBody>
                  <a:tcPr marL="0" marR="0" marT="0" marB="0" anchor="b" horzOverflow="overflow">
                    <a:solidFill>
                      <a:srgbClr val="E8ECF4"/>
                    </a:solidFill>
                  </a:tcPr>
                </a:tc>
                <a:tc>
                  <a:txBody>
                    <a:bodyPr/>
                    <a:lstStyle/>
                    <a:p>
                      <a:pPr lvl="0" algn="ctr">
                        <a:defRPr sz="1800" b="0" i="0"/>
                      </a:pPr>
                      <a:r>
                        <a:rPr lang="en-CA" sz="1600" dirty="0" smtClean="0"/>
                        <a:t>15,700</a:t>
                      </a:r>
                      <a:endParaRPr sz="1600" dirty="0"/>
                    </a:p>
                  </a:txBody>
                  <a:tcPr marL="0" marR="0" marT="0" marB="0" anchor="b" horzOverflow="overflow">
                    <a:solidFill>
                      <a:srgbClr val="E8ECF4"/>
                    </a:solidFill>
                  </a:tcPr>
                </a:tc>
                <a:tc>
                  <a:txBody>
                    <a:bodyPr/>
                    <a:lstStyle/>
                    <a:p>
                      <a:pPr lvl="0" algn="ctr">
                        <a:defRPr sz="1800" b="0" i="0"/>
                      </a:pPr>
                      <a:r>
                        <a:rPr lang="en-CA" sz="1600" dirty="0" smtClean="0"/>
                        <a:t>6,573</a:t>
                      </a:r>
                      <a:endParaRPr sz="1600" dirty="0"/>
                    </a:p>
                  </a:txBody>
                  <a:tcPr marL="0" marR="0" marT="0" marB="0" anchor="b" horzOverflow="overflow">
                    <a:solidFill>
                      <a:srgbClr val="E8ECF4"/>
                    </a:solidFill>
                  </a:tcPr>
                </a:tc>
              </a:tr>
              <a:tr h="267933">
                <a:tc>
                  <a:txBody>
                    <a:bodyPr/>
                    <a:lstStyle/>
                    <a:p>
                      <a:pPr lvl="0" algn="l">
                        <a:defRPr sz="1800" b="0" i="0"/>
                      </a:pPr>
                      <a:r>
                        <a:rPr sz="1600"/>
                        <a:t>Community Events</a:t>
                      </a:r>
                    </a:p>
                  </a:txBody>
                  <a:tcPr marL="0" marR="0" marT="0" marB="0" anchor="b" horzOverflow="overflow">
                    <a:solidFill>
                      <a:srgbClr val="E8ECF4"/>
                    </a:solidFill>
                  </a:tcPr>
                </a:tc>
                <a:tc>
                  <a:txBody>
                    <a:bodyPr/>
                    <a:lstStyle/>
                    <a:p>
                      <a:pPr lvl="0" algn="ctr">
                        <a:defRPr sz="1800" b="0" i="0"/>
                      </a:pPr>
                      <a:r>
                        <a:rPr lang="en-CA" sz="1600" dirty="0" smtClean="0"/>
                        <a:t>2,000</a:t>
                      </a:r>
                      <a:endParaRPr sz="1600" dirty="0"/>
                    </a:p>
                  </a:txBody>
                  <a:tcPr marL="0" marR="0" marT="0" marB="0" anchor="b" horzOverflow="overflow">
                    <a:solidFill>
                      <a:srgbClr val="E8ECF4"/>
                    </a:solidFill>
                  </a:tcPr>
                </a:tc>
                <a:tc>
                  <a:txBody>
                    <a:bodyPr/>
                    <a:lstStyle/>
                    <a:p>
                      <a:pPr lvl="0" algn="ctr">
                        <a:defRPr sz="1800" b="0" i="0"/>
                      </a:pPr>
                      <a:r>
                        <a:rPr lang="en-US" sz="1600" dirty="0" smtClean="0"/>
                        <a:t>1,172</a:t>
                      </a:r>
                      <a:endParaRPr sz="1600" dirty="0"/>
                    </a:p>
                  </a:txBody>
                  <a:tcPr marL="0" marR="0" marT="0" marB="0" anchor="b" horzOverflow="overflow">
                    <a:solidFill>
                      <a:srgbClr val="E8ECF4"/>
                    </a:solidFill>
                  </a:tcPr>
                </a:tc>
              </a:tr>
              <a:tr h="267933">
                <a:tc>
                  <a:txBody>
                    <a:bodyPr/>
                    <a:lstStyle/>
                    <a:p>
                      <a:pPr lvl="0" algn="l">
                        <a:defRPr sz="1800" b="0" i="0"/>
                      </a:pPr>
                      <a:r>
                        <a:rPr sz="1600" dirty="0"/>
                        <a:t>Repairs and Maintenance (other)</a:t>
                      </a:r>
                    </a:p>
                  </a:txBody>
                  <a:tcPr marL="0" marR="0" marT="0" marB="0" anchor="b" horzOverflow="overflow">
                    <a:solidFill>
                      <a:srgbClr val="E8ECF4"/>
                    </a:solidFill>
                  </a:tcPr>
                </a:tc>
                <a:tc>
                  <a:txBody>
                    <a:bodyPr/>
                    <a:lstStyle/>
                    <a:p>
                      <a:pPr lvl="0" algn="ctr">
                        <a:defRPr sz="1800" b="0" i="0"/>
                      </a:pPr>
                      <a:r>
                        <a:rPr sz="1600" dirty="0"/>
                        <a:t>1,500</a:t>
                      </a:r>
                    </a:p>
                  </a:txBody>
                  <a:tcPr marL="0" marR="0" marT="0" marB="0" anchor="b" horzOverflow="overflow">
                    <a:solidFill>
                      <a:srgbClr val="E8ECF4"/>
                    </a:solidFill>
                  </a:tcPr>
                </a:tc>
                <a:tc>
                  <a:txBody>
                    <a:bodyPr/>
                    <a:lstStyle/>
                    <a:p>
                      <a:pPr lvl="0" algn="ctr">
                        <a:defRPr sz="1800" b="0" i="0"/>
                      </a:pPr>
                      <a:r>
                        <a:rPr lang="en-CA" sz="1600" dirty="0" smtClean="0"/>
                        <a:t>2,577</a:t>
                      </a:r>
                      <a:endParaRPr sz="1600" dirty="0"/>
                    </a:p>
                  </a:txBody>
                  <a:tcPr marL="0" marR="0" marT="0" marB="0" anchor="b" horzOverflow="overflow">
                    <a:solidFill>
                      <a:srgbClr val="E8ECF4"/>
                    </a:solidFill>
                  </a:tcPr>
                </a:tc>
              </a:tr>
              <a:tr h="267933">
                <a:tc>
                  <a:txBody>
                    <a:bodyPr/>
                    <a:lstStyle/>
                    <a:p>
                      <a:pPr lvl="0" algn="l">
                        <a:defRPr sz="1800" b="0" i="0"/>
                      </a:pPr>
                      <a:r>
                        <a:rPr lang="en-US" sz="1600" dirty="0" smtClean="0"/>
                        <a:t>Pool Security</a:t>
                      </a:r>
                      <a:endParaRPr sz="1600" dirty="0"/>
                    </a:p>
                  </a:txBody>
                  <a:tcPr marL="0" marR="0" marT="0" marB="0" anchor="b" horzOverflow="overflow">
                    <a:solidFill>
                      <a:srgbClr val="E8ECF4"/>
                    </a:solidFill>
                  </a:tcPr>
                </a:tc>
                <a:tc>
                  <a:txBody>
                    <a:bodyPr/>
                    <a:lstStyle/>
                    <a:p>
                      <a:pPr lvl="0" algn="ctr">
                        <a:defRPr sz="1800" b="0" i="0"/>
                      </a:pPr>
                      <a:r>
                        <a:rPr lang="en-US" sz="1600" b="0" dirty="0" smtClean="0"/>
                        <a:t>2,000</a:t>
                      </a:r>
                      <a:endParaRPr sz="1600" b="0" dirty="0"/>
                    </a:p>
                  </a:txBody>
                  <a:tcPr marL="0" marR="0" marT="0" marB="0" anchor="b" horzOverflow="overflow">
                    <a:lnB w="12700">
                      <a:solidFill>
                        <a:srgbClr val="000000"/>
                      </a:solidFill>
                      <a:round/>
                    </a:lnB>
                    <a:solidFill>
                      <a:srgbClr val="E8ECF4"/>
                    </a:solidFill>
                  </a:tcPr>
                </a:tc>
                <a:tc>
                  <a:txBody>
                    <a:bodyPr/>
                    <a:lstStyle/>
                    <a:p>
                      <a:pPr lvl="0" algn="ctr">
                        <a:defRPr sz="1800" b="0" i="0"/>
                      </a:pPr>
                      <a:r>
                        <a:rPr lang="en-CA" sz="1600" dirty="0" smtClean="0"/>
                        <a:t>1,717</a:t>
                      </a:r>
                      <a:endParaRPr sz="1600" dirty="0"/>
                    </a:p>
                  </a:txBody>
                  <a:tcPr marL="0" marR="0" marT="0" marB="0" anchor="b" horzOverflow="overflow">
                    <a:lnB w="12700">
                      <a:solidFill>
                        <a:srgbClr val="000000"/>
                      </a:solidFill>
                      <a:round/>
                    </a:lnB>
                    <a:solidFill>
                      <a:srgbClr val="E8ECF4"/>
                    </a:solidFill>
                  </a:tcPr>
                </a:tc>
              </a:tr>
              <a:tr h="267933">
                <a:tc>
                  <a:txBody>
                    <a:bodyPr/>
                    <a:lstStyle/>
                    <a:p>
                      <a:pPr lvl="0" algn="l">
                        <a:defRPr sz="1800" b="0" i="0"/>
                      </a:pPr>
                      <a:r>
                        <a:rPr lang="en-US" sz="1600" dirty="0" smtClean="0"/>
                        <a:t>Walking Trail/Path Maintenance</a:t>
                      </a:r>
                      <a:endParaRPr sz="1600" dirty="0"/>
                    </a:p>
                  </a:txBody>
                  <a:tcPr marL="0" marR="0" marT="0" marB="0" anchor="b" horzOverflow="overflow">
                    <a:solidFill>
                      <a:srgbClr val="E8ECF4"/>
                    </a:solidFill>
                  </a:tcPr>
                </a:tc>
                <a:tc>
                  <a:txBody>
                    <a:bodyPr/>
                    <a:lstStyle/>
                    <a:p>
                      <a:pPr lvl="0" algn="ctr">
                        <a:defRPr sz="1800" b="0" i="0"/>
                      </a:pPr>
                      <a:r>
                        <a:rPr lang="en-CA" sz="1600" b="0" dirty="0" smtClean="0"/>
                        <a:t>3,000</a:t>
                      </a:r>
                      <a:endParaRPr sz="1600" b="0"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c>
                  <a:txBody>
                    <a:bodyPr/>
                    <a:lstStyle/>
                    <a:p>
                      <a:pPr lvl="0" algn="ctr">
                        <a:defRPr sz="1800" b="0" i="0"/>
                      </a:pPr>
                      <a:r>
                        <a:rPr lang="en-US" sz="1600" dirty="0" smtClean="0"/>
                        <a:t>1,705</a:t>
                      </a:r>
                      <a:endParaRPr sz="1600"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r>
              <a:tr h="272786">
                <a:tc>
                  <a:txBody>
                    <a:bodyPr/>
                    <a:lstStyle/>
                    <a:p>
                      <a:pPr lvl="0" algn="l">
                        <a:defRPr sz="1800" b="0" i="0"/>
                      </a:pPr>
                      <a:r>
                        <a:rPr sz="1600" b="1" dirty="0"/>
                        <a:t>Total Operating Expenses</a:t>
                      </a:r>
                    </a:p>
                  </a:txBody>
                  <a:tcPr marL="0" marR="0" marT="0" marB="0" anchor="b" horzOverflow="overflow">
                    <a:solidFill>
                      <a:srgbClr val="E8ECF4"/>
                    </a:solidFill>
                  </a:tcPr>
                </a:tc>
                <a:tc>
                  <a:txBody>
                    <a:bodyPr/>
                    <a:lstStyle/>
                    <a:p>
                      <a:pPr lvl="0" algn="ctr">
                        <a:defRPr sz="1800" b="0" i="0"/>
                      </a:pPr>
                      <a:r>
                        <a:rPr lang="en-CA" sz="1600" b="1" dirty="0" smtClean="0"/>
                        <a:t>52,000</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c>
                  <a:txBody>
                    <a:bodyPr/>
                    <a:lstStyle/>
                    <a:p>
                      <a:pPr lvl="0" algn="ctr">
                        <a:defRPr sz="1800" b="0" i="0"/>
                      </a:pPr>
                      <a:r>
                        <a:rPr lang="en-CA" sz="1600" b="1" dirty="0" smtClean="0"/>
                        <a:t>35,861</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r>
              <a:tr h="248538">
                <a:tc>
                  <a:txBody>
                    <a:bodyPr/>
                    <a:lstStyle/>
                    <a:p>
                      <a:pPr lvl="0" algn="l">
                        <a:defRPr sz="1800" b="0" i="0"/>
                      </a:pPr>
                      <a:r>
                        <a:rPr lang="en-US" sz="1600" b="1" dirty="0" smtClean="0"/>
                        <a:t>Allocation to the Reserve Fund</a:t>
                      </a:r>
                      <a:endParaRPr sz="1600" b="1" dirty="0"/>
                    </a:p>
                  </a:txBody>
                  <a:tcPr marL="0" marR="0" marT="0" marB="0" anchor="b" horzOverflow="overflow">
                    <a:solidFill>
                      <a:srgbClr val="E8ECF4"/>
                    </a:solidFill>
                  </a:tcPr>
                </a:tc>
                <a:tc>
                  <a:txBody>
                    <a:bodyPr/>
                    <a:lstStyle/>
                    <a:p>
                      <a:pPr lvl="0" algn="ctr">
                        <a:defRPr sz="1800" b="0" i="0"/>
                      </a:pPr>
                      <a:r>
                        <a:rPr lang="en-US" sz="1600" b="1" dirty="0" smtClean="0"/>
                        <a:t>(6,345)</a:t>
                      </a:r>
                      <a:endParaRPr sz="1600" b="1" dirty="0"/>
                    </a:p>
                  </a:txBody>
                  <a:tcPr marL="0" marR="0" marT="0" marB="0" anchor="b" horzOverflow="overflow">
                    <a:lnT w="12700">
                      <a:solidFill>
                        <a:srgbClr val="000000"/>
                      </a:solidFill>
                      <a:round/>
                    </a:lnT>
                    <a:lnB w="12700" cap="flat" cmpd="sng" algn="ctr">
                      <a:solidFill>
                        <a:srgbClr val="000000"/>
                      </a:solidFill>
                      <a:prstDash val="solid"/>
                      <a:round/>
                      <a:headEnd type="none" w="med" len="med"/>
                      <a:tailEnd type="none" w="med" len="med"/>
                    </a:lnB>
                    <a:solidFill>
                      <a:srgbClr val="E8ECF4"/>
                    </a:solidFill>
                  </a:tcPr>
                </a:tc>
                <a:tc>
                  <a:txBody>
                    <a:bodyPr/>
                    <a:lstStyle/>
                    <a:p>
                      <a:pPr lvl="0" algn="ctr">
                        <a:defRPr sz="1800" b="0" i="0"/>
                      </a:pPr>
                      <a:r>
                        <a:rPr lang="en-US" sz="1600" b="1" dirty="0" smtClean="0"/>
                        <a:t>(6,345)</a:t>
                      </a:r>
                      <a:endParaRPr sz="1600" b="1" dirty="0"/>
                    </a:p>
                  </a:txBody>
                  <a:tcPr marL="0" marR="0" marT="0" marB="0" anchor="b" horzOverflow="overflow">
                    <a:lnT w="12700">
                      <a:solidFill>
                        <a:srgbClr val="000000"/>
                      </a:solidFill>
                      <a:round/>
                    </a:lnT>
                    <a:lnB w="12700" cap="flat" cmpd="sng" algn="ctr">
                      <a:solidFill>
                        <a:srgbClr val="000000"/>
                      </a:solidFill>
                      <a:prstDash val="solid"/>
                      <a:round/>
                      <a:headEnd type="none" w="med" len="med"/>
                      <a:tailEnd type="none" w="med" len="med"/>
                    </a:lnB>
                    <a:solidFill>
                      <a:srgbClr val="E8ECF4"/>
                    </a:solidFill>
                  </a:tcPr>
                </a:tc>
              </a:tr>
              <a:tr h="248538">
                <a:tc>
                  <a:txBody>
                    <a:bodyPr/>
                    <a:lstStyle/>
                    <a:p>
                      <a:pPr lvl="0" algn="l">
                        <a:defRPr sz="1800" b="0" i="0"/>
                      </a:pPr>
                      <a:r>
                        <a:rPr lang="en-US" sz="1600" b="1" dirty="0" smtClean="0"/>
                        <a:t>Capital Projects – Pool Refurbishment</a:t>
                      </a:r>
                      <a:endParaRPr sz="1600" b="1" dirty="0"/>
                    </a:p>
                  </a:txBody>
                  <a:tcPr marL="0" marR="0" marT="0" marB="0" anchor="b" horzOverflow="overflow">
                    <a:solidFill>
                      <a:srgbClr val="E8ECF4"/>
                    </a:solidFill>
                  </a:tcPr>
                </a:tc>
                <a:tc>
                  <a:txBody>
                    <a:bodyPr/>
                    <a:lstStyle/>
                    <a:p>
                      <a:pPr lvl="0" algn="ctr">
                        <a:defRPr sz="1800" b="0" i="0"/>
                      </a:pPr>
                      <a:r>
                        <a:rPr lang="en-US" sz="1600" b="1" dirty="0" smtClean="0"/>
                        <a:t>25,000</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c>
                  <a:txBody>
                    <a:bodyPr/>
                    <a:lstStyle/>
                    <a:p>
                      <a:pPr lvl="0" algn="ctr">
                        <a:defRPr sz="1800" b="0" i="0"/>
                      </a:pPr>
                      <a:r>
                        <a:rPr lang="en-US" sz="1600" b="1" dirty="0" smtClean="0"/>
                        <a:t>18,797</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r>
              <a:tr h="435723">
                <a:tc>
                  <a:txBody>
                    <a:bodyPr/>
                    <a:lstStyle/>
                    <a:p>
                      <a:pPr lvl="0" algn="l">
                        <a:defRPr sz="1800" b="0" i="0"/>
                      </a:pPr>
                      <a:r>
                        <a:rPr sz="1600" b="1" dirty="0"/>
                        <a:t>Net Income/(Loss) </a:t>
                      </a:r>
                    </a:p>
                  </a:txBody>
                  <a:tcPr marL="0" marR="0" marT="0" marB="0" anchor="b" horzOverflow="overflow">
                    <a:solidFill>
                      <a:srgbClr val="E8ECF4"/>
                    </a:solidFill>
                  </a:tcPr>
                </a:tc>
                <a:tc>
                  <a:txBody>
                    <a:bodyPr/>
                    <a:lstStyle/>
                    <a:p>
                      <a:pPr lvl="0" algn="ctr">
                        <a:defRPr sz="1800" b="0" i="0"/>
                      </a:pPr>
                      <a:r>
                        <a:rPr sz="1600" b="1" dirty="0" smtClean="0"/>
                        <a:t>$</a:t>
                      </a:r>
                      <a:r>
                        <a:rPr lang="en-CA" sz="1600" b="1" dirty="0" smtClean="0"/>
                        <a:t>(17,345)</a:t>
                      </a:r>
                      <a:endParaRPr sz="1600" b="1" dirty="0"/>
                    </a:p>
                  </a:txBody>
                  <a:tcPr marL="0" marR="0" marT="0" marB="0" anchor="b" horzOverflow="overflow">
                    <a:lnT w="12700">
                      <a:solidFill>
                        <a:srgbClr val="000000"/>
                      </a:solidFill>
                      <a:round/>
                    </a:lnT>
                    <a:lnB w="12700">
                      <a:solidFill>
                        <a:srgbClr val="000000"/>
                      </a:solidFill>
                      <a:round/>
                    </a:lnB>
                    <a:solidFill>
                      <a:srgbClr val="E8ECF4"/>
                    </a:solidFill>
                  </a:tcPr>
                </a:tc>
                <a:tc>
                  <a:txBody>
                    <a:bodyPr/>
                    <a:lstStyle/>
                    <a:p>
                      <a:pPr lvl="0" algn="ctr">
                        <a:defRPr sz="1800" b="0" i="0"/>
                      </a:pPr>
                      <a:r>
                        <a:rPr sz="1600" b="1" dirty="0" smtClean="0"/>
                        <a:t>$</a:t>
                      </a:r>
                      <a:r>
                        <a:rPr lang="en-US" sz="1600" b="1" dirty="0" smtClean="0"/>
                        <a:t>368</a:t>
                      </a:r>
                      <a:endParaRPr sz="1600" b="1" dirty="0"/>
                    </a:p>
                  </a:txBody>
                  <a:tcPr marL="0" marR="0" marT="0" marB="0" anchor="b" horzOverflow="overflow">
                    <a:lnT w="12700">
                      <a:solidFill>
                        <a:srgbClr val="000000"/>
                      </a:solidFill>
                      <a:round/>
                    </a:lnT>
                    <a:lnB w="12700">
                      <a:solidFill>
                        <a:srgbClr val="000000"/>
                      </a:solidFill>
                      <a:round/>
                    </a:lnB>
                    <a:solidFill>
                      <a:srgbClr val="E8ECF4"/>
                    </a:solidFill>
                  </a:tcPr>
                </a:tc>
              </a:tr>
            </a:tbl>
          </a:graphicData>
        </a:graphic>
      </p:graphicFrame>
      <p:grpSp>
        <p:nvGrpSpPr>
          <p:cNvPr id="4" name="Group 3"/>
          <p:cNvGrpSpPr/>
          <p:nvPr/>
        </p:nvGrpSpPr>
        <p:grpSpPr>
          <a:xfrm>
            <a:off x="9761220" y="5751398"/>
            <a:ext cx="2350770" cy="1042133"/>
            <a:chOff x="11830050" y="3396279"/>
            <a:chExt cx="2350770" cy="1042133"/>
          </a:xfrm>
        </p:grpSpPr>
        <p:pic>
          <p:nvPicPr>
            <p:cNvPr id="5" name="Picture 4"/>
            <p:cNvPicPr>
              <a:picLocks noChangeAspect="1"/>
            </p:cNvPicPr>
            <p:nvPr/>
          </p:nvPicPr>
          <p:blipFill rotWithShape="1">
            <a:blip r:embed="rId2"/>
            <a:srcRect l="71247"/>
            <a:stretch/>
          </p:blipFill>
          <p:spPr>
            <a:xfrm>
              <a:off x="12973050" y="3396279"/>
              <a:ext cx="1207770" cy="951058"/>
            </a:xfrm>
            <a:prstGeom prst="rect">
              <a:avLst/>
            </a:prstGeom>
          </p:spPr>
        </p:pic>
        <p:sp>
          <p:nvSpPr>
            <p:cNvPr id="6" name="TextBox 5"/>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7611823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85"/>
          <p:cNvSpPr>
            <a:spLocks noChangeArrowheads="1"/>
          </p:cNvSpPr>
          <p:nvPr/>
        </p:nvSpPr>
        <p:spPr bwMode="auto">
          <a:xfrm>
            <a:off x="4648200" y="6446838"/>
            <a:ext cx="2895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a:solidFill>
                  <a:srgbClr val="888888"/>
                </a:solidFill>
                <a:latin typeface="Calibri" panose="020F0502020204030204" pitchFamily="34" charset="0"/>
              </a:rPr>
              <a:t>SLOA AGM November </a:t>
            </a:r>
            <a:r>
              <a:rPr lang="en-CA" altLang="en-US" sz="1200">
                <a:solidFill>
                  <a:srgbClr val="888888"/>
                </a:solidFill>
                <a:latin typeface="Calibri" panose="020F0502020204030204" pitchFamily="34" charset="0"/>
              </a:rPr>
              <a:t>25</a:t>
            </a:r>
            <a:r>
              <a:rPr lang="en-US" altLang="en-US" sz="1200">
                <a:solidFill>
                  <a:srgbClr val="888888"/>
                </a:solidFill>
                <a:latin typeface="Calibri" panose="020F0502020204030204" pitchFamily="34" charset="0"/>
              </a:rPr>
              <a:t>, 201</a:t>
            </a:r>
            <a:r>
              <a:rPr lang="en-CA" altLang="en-US" sz="1200">
                <a:solidFill>
                  <a:srgbClr val="888888"/>
                </a:solidFill>
                <a:latin typeface="Calibri" panose="020F0502020204030204" pitchFamily="34" charset="0"/>
              </a:rPr>
              <a:t>5</a:t>
            </a:r>
            <a:endParaRPr lang="en-US" altLang="en-US" sz="1200">
              <a:solidFill>
                <a:srgbClr val="888888"/>
              </a:solidFill>
              <a:latin typeface="Calibri" panose="020F0502020204030204" pitchFamily="34" charset="0"/>
            </a:endParaRPr>
          </a:p>
        </p:txBody>
      </p:sp>
      <p:sp>
        <p:nvSpPr>
          <p:cNvPr id="6147" name="Shape 86"/>
          <p:cNvSpPr>
            <a:spLocks noGrp="1"/>
          </p:cNvSpPr>
          <p:nvPr>
            <p:ph type="title"/>
          </p:nvPr>
        </p:nvSpPr>
        <p:spPr>
          <a:xfrm>
            <a:off x="548640" y="-449580"/>
            <a:ext cx="11094720" cy="1661478"/>
          </a:xfrm>
        </p:spPr>
        <p:txBody>
          <a:bodyPr/>
          <a:lstStyle/>
          <a:p>
            <a:pPr eaLnBrk="1" hangingPunct="1"/>
            <a:r>
              <a:rPr lang="en-US" altLang="en-US" dirty="0" smtClean="0"/>
              <a:t>2019-2020 Budget Comparison</a:t>
            </a:r>
          </a:p>
        </p:txBody>
      </p:sp>
      <p:graphicFrame>
        <p:nvGraphicFramePr>
          <p:cNvPr id="87" name="Table 87"/>
          <p:cNvGraphicFramePr/>
          <p:nvPr>
            <p:extLst>
              <p:ext uri="{D42A27DB-BD31-4B8C-83A1-F6EECF244321}">
                <p14:modId xmlns:p14="http://schemas.microsoft.com/office/powerpoint/2010/main" val="3428219842"/>
              </p:ext>
            </p:extLst>
          </p:nvPr>
        </p:nvGraphicFramePr>
        <p:xfrm>
          <a:off x="1802892" y="724883"/>
          <a:ext cx="7958328" cy="5943601"/>
        </p:xfrm>
        <a:graphic>
          <a:graphicData uri="http://schemas.openxmlformats.org/drawingml/2006/table">
            <a:tbl>
              <a:tblPr/>
              <a:tblGrid>
                <a:gridCol w="4502555"/>
                <a:gridCol w="1675525"/>
                <a:gridCol w="1780248"/>
              </a:tblGrid>
              <a:tr h="352719">
                <a:tc>
                  <a:txBody>
                    <a:bodyPr/>
                    <a:lstStyle/>
                    <a:p>
                      <a:pPr lvl="0" algn="l">
                        <a:defRPr sz="1800" b="0" i="0"/>
                      </a:pPr>
                      <a:endParaRPr sz="1800" dirty="0"/>
                    </a:p>
                  </a:txBody>
                  <a:tcPr marL="0" marR="0" marT="0" marB="0" anchor="b" horzOverflow="overflow">
                    <a:solidFill>
                      <a:srgbClr val="E8ECF4"/>
                    </a:solidFill>
                  </a:tcPr>
                </a:tc>
                <a:tc>
                  <a:txBody>
                    <a:bodyPr/>
                    <a:lstStyle/>
                    <a:p>
                      <a:pPr lvl="0" algn="ctr">
                        <a:defRPr sz="1800" b="0" i="0"/>
                      </a:pPr>
                      <a:r>
                        <a:rPr sz="1600" b="1" u="none" dirty="0"/>
                        <a:t>Budget </a:t>
                      </a:r>
                      <a:r>
                        <a:rPr sz="1600" b="1" u="none" dirty="0" smtClean="0"/>
                        <a:t>201</a:t>
                      </a:r>
                      <a:r>
                        <a:rPr lang="en-US" sz="1600" b="1" u="none" dirty="0" smtClean="0"/>
                        <a:t>9</a:t>
                      </a:r>
                      <a:endParaRPr sz="1600" b="1" u="none" dirty="0"/>
                    </a:p>
                  </a:txBody>
                  <a:tcPr marL="0" marR="0" marT="0" marB="0" anchor="b" horzOverflow="overflow">
                    <a:solidFill>
                      <a:srgbClr val="E8ECF4"/>
                    </a:solidFill>
                  </a:tcPr>
                </a:tc>
                <a:tc>
                  <a:txBody>
                    <a:bodyPr/>
                    <a:lstStyle/>
                    <a:p>
                      <a:pPr lvl="0" algn="ctr">
                        <a:defRPr sz="1800" b="0" i="0"/>
                      </a:pPr>
                      <a:r>
                        <a:rPr sz="1600" b="1" u="none" dirty="0"/>
                        <a:t>Budget </a:t>
                      </a:r>
                      <a:r>
                        <a:rPr sz="1600" b="1" u="none" dirty="0" smtClean="0"/>
                        <a:t>20</a:t>
                      </a:r>
                      <a:r>
                        <a:rPr lang="en-US" sz="1600" b="1" u="none" dirty="0" smtClean="0"/>
                        <a:t>20</a:t>
                      </a:r>
                      <a:endParaRPr sz="1600" b="1" u="none" dirty="0"/>
                    </a:p>
                  </a:txBody>
                  <a:tcPr marL="0" marR="0" marT="0" marB="0" anchor="b" horzOverflow="overflow">
                    <a:solidFill>
                      <a:srgbClr val="E8ECF4"/>
                    </a:solidFill>
                  </a:tcPr>
                </a:tc>
              </a:tr>
              <a:tr h="290980">
                <a:tc>
                  <a:txBody>
                    <a:bodyPr/>
                    <a:lstStyle/>
                    <a:p>
                      <a:pPr lvl="0" algn="l">
                        <a:defRPr sz="1800" b="0" i="0"/>
                      </a:pPr>
                      <a:endParaRPr sz="1800" dirty="0"/>
                    </a:p>
                  </a:txBody>
                  <a:tcPr marL="0" marR="0" marT="0" marB="0" anchor="b" horzOverflow="overflow">
                    <a:solidFill>
                      <a:srgbClr val="E8ECF4"/>
                    </a:solidFill>
                  </a:tcPr>
                </a:tc>
                <a:tc>
                  <a:txBody>
                    <a:bodyPr/>
                    <a:lstStyle/>
                    <a:p>
                      <a:pPr lvl="0" algn="l">
                        <a:defRPr sz="1800" b="0" i="0"/>
                      </a:pPr>
                      <a:endParaRPr sz="1800" dirty="0"/>
                    </a:p>
                  </a:txBody>
                  <a:tcPr marL="0" marR="0" marT="0" marB="0" anchor="b" horzOverflow="overflow">
                    <a:solidFill>
                      <a:srgbClr val="E8ECF4"/>
                    </a:solidFill>
                  </a:tcPr>
                </a:tc>
                <a:tc>
                  <a:txBody>
                    <a:bodyPr/>
                    <a:lstStyle/>
                    <a:p>
                      <a:pPr lvl="0" algn="l">
                        <a:defRPr sz="1800" b="0" i="0"/>
                      </a:pPr>
                      <a:endParaRPr sz="1800" dirty="0"/>
                    </a:p>
                  </a:txBody>
                  <a:tcPr marL="0" marR="0" marT="0" marB="0" anchor="b" horzOverflow="overflow">
                    <a:solidFill>
                      <a:srgbClr val="E8ECF4"/>
                    </a:solidFill>
                  </a:tcPr>
                </a:tc>
              </a:tr>
              <a:tr h="290980">
                <a:tc>
                  <a:txBody>
                    <a:bodyPr/>
                    <a:lstStyle/>
                    <a:p>
                      <a:pPr lvl="0" algn="l">
                        <a:defRPr sz="1800" b="0" i="0"/>
                      </a:pPr>
                      <a:r>
                        <a:rPr sz="1600" b="1" dirty="0"/>
                        <a:t>Income</a:t>
                      </a:r>
                    </a:p>
                  </a:txBody>
                  <a:tcPr marL="0" marR="0" marT="0" marB="0" anchor="b" horzOverflow="overflow">
                    <a:solidFill>
                      <a:srgbClr val="E8ECF4"/>
                    </a:solidFill>
                  </a:tcPr>
                </a:tc>
                <a:tc>
                  <a:txBody>
                    <a:bodyPr/>
                    <a:lstStyle/>
                    <a:p>
                      <a:pPr lvl="0" algn="ctr">
                        <a:defRPr sz="1800" b="0" i="0"/>
                      </a:pPr>
                      <a:r>
                        <a:rPr lang="en-CA" sz="1600" b="1" dirty="0" smtClean="0"/>
                        <a:t>66,000</a:t>
                      </a:r>
                      <a:endParaRPr sz="1600" b="1" dirty="0"/>
                    </a:p>
                  </a:txBody>
                  <a:tcPr marL="0" marR="0" marT="0" marB="0" anchor="b" horzOverflow="overflow">
                    <a:lnB w="12700">
                      <a:solidFill>
                        <a:srgbClr val="000000"/>
                      </a:solidFill>
                      <a:round/>
                    </a:lnB>
                    <a:solidFill>
                      <a:srgbClr val="E8ECF4"/>
                    </a:solidFill>
                  </a:tcPr>
                </a:tc>
                <a:tc>
                  <a:txBody>
                    <a:bodyPr/>
                    <a:lstStyle/>
                    <a:p>
                      <a:pPr lvl="0" algn="ctr">
                        <a:defRPr sz="1800" b="0" i="0"/>
                      </a:pPr>
                      <a:r>
                        <a:rPr lang="en-CA" sz="1600" b="1" dirty="0" smtClean="0"/>
                        <a:t>66,000</a:t>
                      </a:r>
                      <a:endParaRPr sz="1600" b="1" dirty="0"/>
                    </a:p>
                  </a:txBody>
                  <a:tcPr marL="0" marR="0" marT="0" marB="0" anchor="b" horzOverflow="overflow">
                    <a:lnB w="12700">
                      <a:solidFill>
                        <a:srgbClr val="000000"/>
                      </a:solidFill>
                      <a:round/>
                    </a:lnB>
                    <a:solidFill>
                      <a:srgbClr val="E8ECF4"/>
                    </a:solidFill>
                  </a:tcPr>
                </a:tc>
              </a:tr>
              <a:tr h="290980">
                <a:tc>
                  <a:txBody>
                    <a:bodyPr/>
                    <a:lstStyle/>
                    <a:p>
                      <a:pPr lvl="0" algn="l">
                        <a:defRPr sz="1800" b="0" i="0"/>
                      </a:pPr>
                      <a:endParaRPr sz="1800" dirty="0"/>
                    </a:p>
                  </a:txBody>
                  <a:tcPr marL="0" marR="0" marT="0" marB="0" anchor="b" horzOverflow="overflow">
                    <a:solidFill>
                      <a:srgbClr val="E8ECF4"/>
                    </a:solidFill>
                  </a:tcPr>
                </a:tc>
                <a:tc>
                  <a:txBody>
                    <a:bodyPr/>
                    <a:lstStyle/>
                    <a:p>
                      <a:pPr lvl="0" algn="ctr">
                        <a:defRPr sz="1800" b="0" i="0"/>
                      </a:pPr>
                      <a:endParaRPr sz="1800" dirty="0"/>
                    </a:p>
                  </a:txBody>
                  <a:tcPr marL="0" marR="0" marT="0" marB="0" anchor="b" horzOverflow="overflow">
                    <a:lnT w="12700">
                      <a:solidFill>
                        <a:srgbClr val="000000"/>
                      </a:solidFill>
                      <a:round/>
                    </a:lnT>
                    <a:solidFill>
                      <a:srgbClr val="E8ECF4"/>
                    </a:solidFill>
                  </a:tcPr>
                </a:tc>
                <a:tc>
                  <a:txBody>
                    <a:bodyPr/>
                    <a:lstStyle/>
                    <a:p>
                      <a:pPr lvl="0" algn="ctr">
                        <a:defRPr sz="1800" b="0" i="0"/>
                      </a:pPr>
                      <a:endParaRPr sz="1800" dirty="0"/>
                    </a:p>
                  </a:txBody>
                  <a:tcPr marL="0" marR="0" marT="0" marB="0" anchor="b" horzOverflow="overflow">
                    <a:lnT w="12700">
                      <a:solidFill>
                        <a:srgbClr val="000000"/>
                      </a:solidFill>
                      <a:round/>
                    </a:lnT>
                    <a:solidFill>
                      <a:srgbClr val="E8ECF4"/>
                    </a:solidFill>
                  </a:tcPr>
                </a:tc>
              </a:tr>
              <a:tr h="290980">
                <a:tc>
                  <a:txBody>
                    <a:bodyPr/>
                    <a:lstStyle/>
                    <a:p>
                      <a:pPr lvl="0" algn="l">
                        <a:defRPr sz="1800" b="0" i="0"/>
                      </a:pPr>
                      <a:r>
                        <a:rPr sz="1600" b="1" dirty="0"/>
                        <a:t>Operating Expenses</a:t>
                      </a:r>
                    </a:p>
                  </a:txBody>
                  <a:tcPr marL="0" marR="0" marT="0" marB="0" anchor="b" horzOverflow="overflow">
                    <a:solidFill>
                      <a:srgbClr val="E8ECF4"/>
                    </a:solidFill>
                  </a:tcPr>
                </a:tc>
                <a:tc>
                  <a:txBody>
                    <a:bodyPr/>
                    <a:lstStyle/>
                    <a:p>
                      <a:pPr lvl="0" algn="ctr">
                        <a:defRPr sz="1800" b="0" i="0"/>
                      </a:pPr>
                      <a:endParaRPr sz="1800" dirty="0"/>
                    </a:p>
                  </a:txBody>
                  <a:tcPr marL="0" marR="0" marT="0" marB="0" anchor="b" horzOverflow="overflow">
                    <a:solidFill>
                      <a:srgbClr val="E8ECF4"/>
                    </a:solidFill>
                  </a:tcPr>
                </a:tc>
                <a:tc>
                  <a:txBody>
                    <a:bodyPr/>
                    <a:lstStyle/>
                    <a:p>
                      <a:pPr lvl="0" algn="ctr">
                        <a:defRPr sz="1800" b="0" i="0"/>
                      </a:pPr>
                      <a:endParaRPr sz="1800" dirty="0"/>
                    </a:p>
                  </a:txBody>
                  <a:tcPr marL="0" marR="0" marT="0" marB="0" anchor="b" horzOverflow="overflow">
                    <a:solidFill>
                      <a:srgbClr val="E8ECF4"/>
                    </a:solidFill>
                  </a:tcPr>
                </a:tc>
              </a:tr>
              <a:tr h="298259">
                <a:tc>
                  <a:txBody>
                    <a:bodyPr/>
                    <a:lstStyle/>
                    <a:p>
                      <a:pPr lvl="0" algn="l">
                        <a:defRPr sz="1800" b="0" i="0"/>
                      </a:pPr>
                      <a:r>
                        <a:rPr lang="en-CA" sz="1600" dirty="0" smtClean="0"/>
                        <a:t>Administration and General</a:t>
                      </a:r>
                      <a:endParaRPr sz="1600" dirty="0"/>
                    </a:p>
                  </a:txBody>
                  <a:tcPr marL="0" marR="0" marT="0" marB="0" anchor="b" horzOverflow="overflow">
                    <a:solidFill>
                      <a:srgbClr val="E8ECF4"/>
                    </a:solidFill>
                  </a:tcPr>
                </a:tc>
                <a:tc>
                  <a:txBody>
                    <a:bodyPr/>
                    <a:lstStyle/>
                    <a:p>
                      <a:pPr lvl="0" algn="ctr">
                        <a:defRPr sz="1800" b="0" i="0"/>
                      </a:pPr>
                      <a:r>
                        <a:rPr lang="en-CA" sz="1600" dirty="0" smtClean="0"/>
                        <a:t>5,000</a:t>
                      </a:r>
                      <a:endParaRPr sz="1600" dirty="0"/>
                    </a:p>
                  </a:txBody>
                  <a:tcPr marL="0" marR="0" marT="0" marB="0" anchor="b" horzOverflow="overflow">
                    <a:solidFill>
                      <a:srgbClr val="E8ECF4"/>
                    </a:solidFill>
                  </a:tcPr>
                </a:tc>
                <a:tc>
                  <a:txBody>
                    <a:bodyPr/>
                    <a:lstStyle/>
                    <a:p>
                      <a:pPr lvl="0" algn="ctr">
                        <a:defRPr sz="1800" b="0" i="0"/>
                      </a:pPr>
                      <a:r>
                        <a:rPr lang="en-CA" sz="1600" dirty="0" smtClean="0"/>
                        <a:t>5,400</a:t>
                      </a:r>
                      <a:endParaRPr sz="1600" dirty="0"/>
                    </a:p>
                  </a:txBody>
                  <a:tcPr marL="0" marR="0" marT="0" marB="0" anchor="b" horzOverflow="overflow">
                    <a:solidFill>
                      <a:srgbClr val="E8ECF4"/>
                    </a:solidFill>
                  </a:tcPr>
                </a:tc>
              </a:tr>
              <a:tr h="290980">
                <a:tc>
                  <a:txBody>
                    <a:bodyPr/>
                    <a:lstStyle/>
                    <a:p>
                      <a:pPr lvl="0" algn="l">
                        <a:defRPr sz="1800" b="0" i="0"/>
                      </a:pPr>
                      <a:r>
                        <a:rPr sz="1600" dirty="0"/>
                        <a:t>Gardens and Landscape</a:t>
                      </a:r>
                    </a:p>
                  </a:txBody>
                  <a:tcPr marL="0" marR="0" marT="0" marB="0" anchor="b" horzOverflow="overflow">
                    <a:solidFill>
                      <a:srgbClr val="E8ECF4"/>
                    </a:solidFill>
                  </a:tcPr>
                </a:tc>
                <a:tc>
                  <a:txBody>
                    <a:bodyPr/>
                    <a:lstStyle/>
                    <a:p>
                      <a:pPr lvl="0" algn="ctr">
                        <a:defRPr sz="1800" b="0" i="0"/>
                      </a:pPr>
                      <a:r>
                        <a:rPr lang="en-CA" sz="1600" dirty="0" smtClean="0"/>
                        <a:t>12,800</a:t>
                      </a:r>
                      <a:endParaRPr sz="1600" dirty="0"/>
                    </a:p>
                  </a:txBody>
                  <a:tcPr marL="0" marR="0" marT="0" marB="0" anchor="b" horzOverflow="overflow">
                    <a:solidFill>
                      <a:srgbClr val="E8ECF4"/>
                    </a:solidFill>
                  </a:tcPr>
                </a:tc>
                <a:tc>
                  <a:txBody>
                    <a:bodyPr/>
                    <a:lstStyle/>
                    <a:p>
                      <a:pPr lvl="0" algn="ctr">
                        <a:defRPr sz="1800" b="0" i="0"/>
                      </a:pPr>
                      <a:r>
                        <a:rPr lang="en-CA" sz="1600" dirty="0" smtClean="0"/>
                        <a:t>11,800</a:t>
                      </a:r>
                      <a:endParaRPr sz="1600" dirty="0"/>
                    </a:p>
                  </a:txBody>
                  <a:tcPr marL="0" marR="0" marT="0" marB="0" anchor="b" horzOverflow="overflow">
                    <a:solidFill>
                      <a:srgbClr val="E8ECF4"/>
                    </a:solidFill>
                  </a:tcPr>
                </a:tc>
              </a:tr>
              <a:tr h="290980">
                <a:tc>
                  <a:txBody>
                    <a:bodyPr/>
                    <a:lstStyle/>
                    <a:p>
                      <a:pPr lvl="0" algn="l">
                        <a:defRPr sz="1800" b="0" i="0"/>
                      </a:pPr>
                      <a:r>
                        <a:rPr sz="1600" dirty="0"/>
                        <a:t>Pool Operations</a:t>
                      </a:r>
                    </a:p>
                  </a:txBody>
                  <a:tcPr marL="0" marR="0" marT="0" marB="0" anchor="b" horzOverflow="overflow">
                    <a:solidFill>
                      <a:srgbClr val="E8ECF4"/>
                    </a:solidFill>
                  </a:tcPr>
                </a:tc>
                <a:tc>
                  <a:txBody>
                    <a:bodyPr/>
                    <a:lstStyle/>
                    <a:p>
                      <a:pPr lvl="0" algn="ctr">
                        <a:defRPr sz="1800" b="0" i="0"/>
                      </a:pPr>
                      <a:r>
                        <a:rPr lang="en-CA" sz="1600" dirty="0" smtClean="0"/>
                        <a:t>10,000</a:t>
                      </a:r>
                      <a:endParaRPr sz="1600" dirty="0"/>
                    </a:p>
                  </a:txBody>
                  <a:tcPr marL="0" marR="0" marT="0" marB="0" anchor="b" horzOverflow="overflow">
                    <a:solidFill>
                      <a:srgbClr val="E8ECF4"/>
                    </a:solidFill>
                  </a:tcPr>
                </a:tc>
                <a:tc>
                  <a:txBody>
                    <a:bodyPr/>
                    <a:lstStyle/>
                    <a:p>
                      <a:pPr lvl="0" algn="ctr">
                        <a:defRPr sz="1800" b="0" i="0"/>
                      </a:pPr>
                      <a:r>
                        <a:rPr lang="en-CA" sz="1600" dirty="0" smtClean="0"/>
                        <a:t>13,000</a:t>
                      </a:r>
                      <a:endParaRPr sz="1600" dirty="0"/>
                    </a:p>
                  </a:txBody>
                  <a:tcPr marL="0" marR="0" marT="0" marB="0" anchor="b" horzOverflow="overflow">
                    <a:solidFill>
                      <a:srgbClr val="E8ECF4"/>
                    </a:solidFill>
                  </a:tcPr>
                </a:tc>
              </a:tr>
              <a:tr h="290980">
                <a:tc>
                  <a:txBody>
                    <a:bodyPr/>
                    <a:lstStyle/>
                    <a:p>
                      <a:pPr lvl="0" algn="l">
                        <a:defRPr sz="1800" b="0" i="0"/>
                      </a:pPr>
                      <a:r>
                        <a:rPr sz="1600" dirty="0"/>
                        <a:t>Lake Operations</a:t>
                      </a:r>
                    </a:p>
                  </a:txBody>
                  <a:tcPr marL="0" marR="0" marT="0" marB="0" anchor="b" horzOverflow="overflow">
                    <a:solidFill>
                      <a:srgbClr val="E8ECF4"/>
                    </a:solidFill>
                  </a:tcPr>
                </a:tc>
                <a:tc>
                  <a:txBody>
                    <a:bodyPr/>
                    <a:lstStyle/>
                    <a:p>
                      <a:pPr lvl="0" algn="ctr">
                        <a:defRPr sz="1800" b="0" i="0"/>
                      </a:pPr>
                      <a:r>
                        <a:rPr lang="en-CA" sz="1600" dirty="0" smtClean="0"/>
                        <a:t>15,700</a:t>
                      </a:r>
                      <a:endParaRPr sz="1600" dirty="0"/>
                    </a:p>
                  </a:txBody>
                  <a:tcPr marL="0" marR="0" marT="0" marB="0" anchor="b" horzOverflow="overflow">
                    <a:solidFill>
                      <a:srgbClr val="E8ECF4"/>
                    </a:solidFill>
                  </a:tcPr>
                </a:tc>
                <a:tc>
                  <a:txBody>
                    <a:bodyPr/>
                    <a:lstStyle/>
                    <a:p>
                      <a:pPr lvl="0" algn="ctr">
                        <a:defRPr sz="1800" b="0" i="0"/>
                      </a:pPr>
                      <a:r>
                        <a:rPr lang="en-CA" sz="1600" dirty="0" smtClean="0"/>
                        <a:t>15,700</a:t>
                      </a:r>
                      <a:endParaRPr sz="1600" dirty="0"/>
                    </a:p>
                  </a:txBody>
                  <a:tcPr marL="0" marR="0" marT="0" marB="0" anchor="b" horzOverflow="overflow">
                    <a:solidFill>
                      <a:srgbClr val="E8ECF4"/>
                    </a:solidFill>
                  </a:tcPr>
                </a:tc>
              </a:tr>
              <a:tr h="290980">
                <a:tc>
                  <a:txBody>
                    <a:bodyPr/>
                    <a:lstStyle/>
                    <a:p>
                      <a:pPr lvl="0" algn="l">
                        <a:defRPr sz="1800" b="0" i="0"/>
                      </a:pPr>
                      <a:r>
                        <a:rPr sz="1600" dirty="0"/>
                        <a:t>Community Events</a:t>
                      </a:r>
                    </a:p>
                  </a:txBody>
                  <a:tcPr marL="0" marR="0" marT="0" marB="0" anchor="b" horzOverflow="overflow">
                    <a:solidFill>
                      <a:srgbClr val="E8ECF4"/>
                    </a:solidFill>
                  </a:tcPr>
                </a:tc>
                <a:tc>
                  <a:txBody>
                    <a:bodyPr/>
                    <a:lstStyle/>
                    <a:p>
                      <a:pPr lvl="0" algn="ctr">
                        <a:defRPr sz="1800" b="0" i="0"/>
                      </a:pPr>
                      <a:r>
                        <a:rPr lang="en-CA" sz="1600" dirty="0" smtClean="0"/>
                        <a:t>2,000</a:t>
                      </a:r>
                      <a:endParaRPr sz="1600" dirty="0"/>
                    </a:p>
                  </a:txBody>
                  <a:tcPr marL="0" marR="0" marT="0" marB="0" anchor="b" horzOverflow="overflow">
                    <a:solidFill>
                      <a:srgbClr val="E8ECF4"/>
                    </a:solidFill>
                  </a:tcPr>
                </a:tc>
                <a:tc>
                  <a:txBody>
                    <a:bodyPr/>
                    <a:lstStyle/>
                    <a:p>
                      <a:pPr lvl="0" algn="ctr">
                        <a:defRPr sz="1800" b="0" i="0"/>
                      </a:pPr>
                      <a:r>
                        <a:rPr lang="en-CA" sz="1600" dirty="0" smtClean="0"/>
                        <a:t>2,000</a:t>
                      </a:r>
                      <a:endParaRPr sz="1600" dirty="0"/>
                    </a:p>
                  </a:txBody>
                  <a:tcPr marL="0" marR="0" marT="0" marB="0" anchor="b" horzOverflow="overflow">
                    <a:solidFill>
                      <a:srgbClr val="E8ECF4"/>
                    </a:solidFill>
                  </a:tcPr>
                </a:tc>
              </a:tr>
              <a:tr h="290980">
                <a:tc>
                  <a:txBody>
                    <a:bodyPr/>
                    <a:lstStyle/>
                    <a:p>
                      <a:pPr lvl="0" algn="l">
                        <a:defRPr sz="1800" b="0" i="0"/>
                      </a:pPr>
                      <a:r>
                        <a:rPr sz="1600" dirty="0"/>
                        <a:t>Repairs and </a:t>
                      </a:r>
                      <a:r>
                        <a:rPr sz="1600" dirty="0" smtClean="0"/>
                        <a:t>Maintenance</a:t>
                      </a:r>
                      <a:endParaRPr sz="1600" dirty="0"/>
                    </a:p>
                  </a:txBody>
                  <a:tcPr marL="0" marR="0" marT="0" marB="0" anchor="b" horzOverflow="overflow">
                    <a:solidFill>
                      <a:srgbClr val="E8ECF4"/>
                    </a:solidFill>
                  </a:tcPr>
                </a:tc>
                <a:tc>
                  <a:txBody>
                    <a:bodyPr/>
                    <a:lstStyle/>
                    <a:p>
                      <a:pPr lvl="0" algn="ctr">
                        <a:defRPr sz="1800" b="0" i="0"/>
                      </a:pPr>
                      <a:r>
                        <a:rPr sz="1600" dirty="0"/>
                        <a:t>1,500</a:t>
                      </a:r>
                    </a:p>
                  </a:txBody>
                  <a:tcPr marL="0" marR="0" marT="0" marB="0" anchor="b" horzOverflow="overflow">
                    <a:solidFill>
                      <a:srgbClr val="E8ECF4"/>
                    </a:solidFill>
                  </a:tcPr>
                </a:tc>
                <a:tc>
                  <a:txBody>
                    <a:bodyPr/>
                    <a:lstStyle/>
                    <a:p>
                      <a:pPr lvl="0" algn="ctr">
                        <a:defRPr sz="1800" b="0" i="0"/>
                      </a:pPr>
                      <a:r>
                        <a:rPr lang="en-US" sz="1600" dirty="0" smtClean="0"/>
                        <a:t>3,0</a:t>
                      </a:r>
                      <a:r>
                        <a:rPr sz="1600" dirty="0" smtClean="0"/>
                        <a:t>00</a:t>
                      </a:r>
                      <a:endParaRPr sz="1600" dirty="0"/>
                    </a:p>
                  </a:txBody>
                  <a:tcPr marL="0" marR="0" marT="0" marB="0" anchor="b" horzOverflow="overflow">
                    <a:solidFill>
                      <a:srgbClr val="E8ECF4"/>
                    </a:solidFill>
                  </a:tcPr>
                </a:tc>
              </a:tr>
              <a:tr h="306995">
                <a:tc>
                  <a:txBody>
                    <a:bodyPr/>
                    <a:lstStyle/>
                    <a:p>
                      <a:pPr lvl="0" algn="l">
                        <a:defRPr sz="1800" b="0" i="0"/>
                      </a:pPr>
                      <a:r>
                        <a:rPr lang="en-CA" sz="1600" dirty="0" smtClean="0"/>
                        <a:t>Pool Security and Access</a:t>
                      </a:r>
                      <a:endParaRPr sz="1600" dirty="0"/>
                    </a:p>
                  </a:txBody>
                  <a:tcPr marL="0" marR="0" marT="0" marB="0" anchor="b" horzOverflow="overflow">
                    <a:solidFill>
                      <a:srgbClr val="E8ECF4"/>
                    </a:solidFill>
                  </a:tcPr>
                </a:tc>
                <a:tc>
                  <a:txBody>
                    <a:bodyPr/>
                    <a:lstStyle/>
                    <a:p>
                      <a:pPr lvl="0" algn="ctr">
                        <a:defRPr sz="1800" b="0" i="0"/>
                      </a:pPr>
                      <a:r>
                        <a:rPr lang="en-US" sz="1600" b="0" dirty="0" smtClean="0"/>
                        <a:t>2,000</a:t>
                      </a:r>
                      <a:endParaRPr sz="1600" b="0" dirty="0"/>
                    </a:p>
                  </a:txBody>
                  <a:tcPr marL="0" marR="0" marT="0" marB="0" anchor="b" horzOverflow="overflow">
                    <a:lnB w="12700">
                      <a:solidFill>
                        <a:srgbClr val="000000"/>
                      </a:solidFill>
                      <a:round/>
                    </a:lnB>
                    <a:solidFill>
                      <a:srgbClr val="E8ECF4"/>
                    </a:solidFill>
                  </a:tcPr>
                </a:tc>
                <a:tc>
                  <a:txBody>
                    <a:bodyPr/>
                    <a:lstStyle/>
                    <a:p>
                      <a:pPr lvl="0" algn="ctr">
                        <a:defRPr sz="1800" b="0" i="0"/>
                      </a:pPr>
                      <a:r>
                        <a:rPr lang="en-US" sz="1600" b="0" dirty="0" smtClean="0"/>
                        <a:t>0</a:t>
                      </a:r>
                      <a:endParaRPr sz="1600" b="0" dirty="0"/>
                    </a:p>
                  </a:txBody>
                  <a:tcPr marL="0" marR="0" marT="0" marB="0" anchor="b" horzOverflow="overflow">
                    <a:lnB w="12700">
                      <a:solidFill>
                        <a:srgbClr val="000000"/>
                      </a:solidFill>
                      <a:round/>
                    </a:lnB>
                    <a:solidFill>
                      <a:srgbClr val="E8ECF4"/>
                    </a:solidFill>
                  </a:tcPr>
                </a:tc>
              </a:tr>
              <a:tr h="306995">
                <a:tc>
                  <a:txBody>
                    <a:bodyPr/>
                    <a:lstStyle/>
                    <a:p>
                      <a:pPr lvl="0" algn="l">
                        <a:defRPr sz="1800" b="0" i="0"/>
                      </a:pPr>
                      <a:r>
                        <a:rPr lang="en-US" sz="1600" dirty="0" smtClean="0"/>
                        <a:t>Pool Surveillance System</a:t>
                      </a:r>
                      <a:endParaRPr sz="1600" dirty="0"/>
                    </a:p>
                  </a:txBody>
                  <a:tcPr marL="0" marR="0" marT="0" marB="0" anchor="b" horzOverflow="overflow">
                    <a:solidFill>
                      <a:srgbClr val="E8ECF4"/>
                    </a:solidFill>
                  </a:tcPr>
                </a:tc>
                <a:tc>
                  <a:txBody>
                    <a:bodyPr/>
                    <a:lstStyle/>
                    <a:p>
                      <a:pPr lvl="0" algn="ctr">
                        <a:defRPr sz="1800" b="0" i="0"/>
                      </a:pPr>
                      <a:r>
                        <a:rPr lang="en-US" sz="1600" b="0" dirty="0" smtClean="0"/>
                        <a:t>0</a:t>
                      </a:r>
                      <a:endParaRPr sz="1600" b="0"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c>
                  <a:txBody>
                    <a:bodyPr/>
                    <a:lstStyle/>
                    <a:p>
                      <a:pPr lvl="0" algn="ctr">
                        <a:defRPr sz="1800" b="0" i="0"/>
                      </a:pPr>
                      <a:r>
                        <a:rPr lang="en-US" sz="1600" b="0" dirty="0" smtClean="0"/>
                        <a:t>5,000</a:t>
                      </a:r>
                      <a:endParaRPr sz="1600" b="0"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r>
              <a:tr h="306995">
                <a:tc>
                  <a:txBody>
                    <a:bodyPr/>
                    <a:lstStyle/>
                    <a:p>
                      <a:pPr lvl="0" algn="l">
                        <a:defRPr sz="1800" b="0" i="0"/>
                      </a:pPr>
                      <a:r>
                        <a:rPr lang="en-CA" sz="1600" dirty="0" smtClean="0"/>
                        <a:t>Walking Trail/Path Maintenance</a:t>
                      </a:r>
                      <a:endParaRPr sz="1600" dirty="0"/>
                    </a:p>
                  </a:txBody>
                  <a:tcPr marL="0" marR="0" marT="0" marB="0" anchor="b" horzOverflow="overflow">
                    <a:solidFill>
                      <a:srgbClr val="E8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a:pPr>
                      <a:r>
                        <a:rPr lang="en-US" sz="1600" b="0" dirty="0" smtClean="0"/>
                        <a:t>3,000</a:t>
                      </a:r>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a:pPr>
                      <a:r>
                        <a:rPr lang="en-US" sz="1600" b="0" dirty="0" smtClean="0"/>
                        <a:t>2,000</a:t>
                      </a:r>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r>
              <a:tr h="306995">
                <a:tc>
                  <a:txBody>
                    <a:bodyPr/>
                    <a:lstStyle/>
                    <a:p>
                      <a:pPr lvl="0" algn="l">
                        <a:defRPr sz="1800" b="0" i="0"/>
                      </a:pPr>
                      <a:r>
                        <a:rPr lang="en-CA" sz="1600" dirty="0" smtClean="0"/>
                        <a:t>Tennis Courts</a:t>
                      </a:r>
                      <a:endParaRPr sz="1600" dirty="0"/>
                    </a:p>
                  </a:txBody>
                  <a:tcPr marL="0" marR="0" marT="0" marB="0" anchor="b" horzOverflow="overflow">
                    <a:solidFill>
                      <a:srgbClr val="E8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a:pPr>
                      <a:endParaRPr lang="en-US" sz="1600" b="0" dirty="0" smtClean="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a:pPr>
                      <a:r>
                        <a:rPr lang="en-US" sz="1600" b="0" dirty="0" smtClean="0"/>
                        <a:t>1,000</a:t>
                      </a:r>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r>
              <a:tr h="281903">
                <a:tc>
                  <a:txBody>
                    <a:bodyPr/>
                    <a:lstStyle/>
                    <a:p>
                      <a:pPr lvl="0" algn="l">
                        <a:defRPr sz="1800" b="0" i="0"/>
                      </a:pPr>
                      <a:r>
                        <a:rPr sz="1600" b="1" dirty="0"/>
                        <a:t>Total Operating Expenses</a:t>
                      </a:r>
                    </a:p>
                  </a:txBody>
                  <a:tcPr marL="0" marR="0" marT="0" marB="0" anchor="b" horzOverflow="overflow">
                    <a:solidFill>
                      <a:srgbClr val="E8ECF4"/>
                    </a:solidFill>
                  </a:tcPr>
                </a:tc>
                <a:tc>
                  <a:txBody>
                    <a:bodyPr/>
                    <a:lstStyle/>
                    <a:p>
                      <a:pPr lvl="0" algn="ctr">
                        <a:defRPr sz="1800" b="0" i="0"/>
                      </a:pPr>
                      <a:r>
                        <a:rPr lang="en-CA" sz="1600" b="1" dirty="0" smtClean="0"/>
                        <a:t>52,000</a:t>
                      </a:r>
                      <a:endParaRPr sz="1600" b="1" dirty="0"/>
                    </a:p>
                  </a:txBody>
                  <a:tcPr marL="0" marR="0" marT="0" marB="0" anchor="b" horzOverflow="overflow">
                    <a:lnT w="12700">
                      <a:solidFill>
                        <a:srgbClr val="000000"/>
                      </a:solidFill>
                      <a:round/>
                    </a:lnT>
                    <a:lnB w="12700">
                      <a:solidFill>
                        <a:srgbClr val="000000"/>
                      </a:solidFill>
                      <a:round/>
                    </a:lnB>
                    <a:solidFill>
                      <a:srgbClr val="E8ECF4"/>
                    </a:solidFill>
                  </a:tcPr>
                </a:tc>
                <a:tc>
                  <a:txBody>
                    <a:bodyPr/>
                    <a:lstStyle/>
                    <a:p>
                      <a:pPr lvl="0" algn="ctr">
                        <a:defRPr sz="1800" b="0" i="0"/>
                      </a:pPr>
                      <a:r>
                        <a:rPr lang="en-CA" sz="1600" b="1" dirty="0" smtClean="0"/>
                        <a:t>58,900</a:t>
                      </a:r>
                      <a:endParaRPr sz="1600" b="1" dirty="0"/>
                    </a:p>
                  </a:txBody>
                  <a:tcPr marL="0" marR="0" marT="0" marB="0" anchor="b" horzOverflow="overflow">
                    <a:lnT w="12700">
                      <a:solidFill>
                        <a:srgbClr val="000000"/>
                      </a:solidFill>
                      <a:round/>
                    </a:lnT>
                    <a:lnB w="12700">
                      <a:solidFill>
                        <a:srgbClr val="000000"/>
                      </a:solidFill>
                      <a:round/>
                    </a:lnB>
                    <a:solidFill>
                      <a:srgbClr val="E8ECF4"/>
                    </a:solidFill>
                  </a:tcPr>
                </a:tc>
              </a:tr>
              <a:tr h="290980">
                <a:tc>
                  <a:txBody>
                    <a:bodyPr/>
                    <a:lstStyle/>
                    <a:p>
                      <a:pPr lvl="0" algn="l">
                        <a:defRPr sz="1800" b="0" i="0"/>
                      </a:pPr>
                      <a:r>
                        <a:rPr sz="1600" b="1" dirty="0"/>
                        <a:t>Net Income/(Loss) after Operations</a:t>
                      </a:r>
                    </a:p>
                  </a:txBody>
                  <a:tcPr marL="0" marR="0" marT="0" marB="0" anchor="b" horzOverflow="overflow">
                    <a:solidFill>
                      <a:srgbClr val="E8ECF4"/>
                    </a:solidFill>
                  </a:tcPr>
                </a:tc>
                <a:tc>
                  <a:txBody>
                    <a:bodyPr/>
                    <a:lstStyle/>
                    <a:p>
                      <a:pPr lvl="0" algn="ctr">
                        <a:defRPr sz="1800" b="0" i="0"/>
                      </a:pPr>
                      <a:r>
                        <a:rPr lang="en-CA" sz="1600" b="1" dirty="0" smtClean="0"/>
                        <a:t>14,000</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c>
                  <a:txBody>
                    <a:bodyPr/>
                    <a:lstStyle/>
                    <a:p>
                      <a:pPr lvl="0" algn="ctr">
                        <a:defRPr sz="1800" b="0" i="0"/>
                      </a:pPr>
                      <a:r>
                        <a:rPr lang="en-CA" sz="1600" b="1" dirty="0" smtClean="0"/>
                        <a:t>7,100</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r>
              <a:tr h="290980">
                <a:tc>
                  <a:txBody>
                    <a:bodyPr/>
                    <a:lstStyle/>
                    <a:p>
                      <a:pPr lvl="0" algn="l">
                        <a:defRPr sz="1800" b="0" i="0"/>
                      </a:pPr>
                      <a:r>
                        <a:rPr lang="en-CA" sz="1600" b="1" dirty="0" smtClean="0"/>
                        <a:t>Allocation to reserve fund</a:t>
                      </a:r>
                      <a:endParaRPr sz="1600" b="1" dirty="0"/>
                    </a:p>
                  </a:txBody>
                  <a:tcPr marL="0" marR="0" marT="0" marB="0" anchor="b" horzOverflow="overflow">
                    <a:solidFill>
                      <a:srgbClr val="E8ECF4"/>
                    </a:solidFill>
                  </a:tcPr>
                </a:tc>
                <a:tc>
                  <a:txBody>
                    <a:bodyPr/>
                    <a:lstStyle/>
                    <a:p>
                      <a:pPr lvl="0" algn="ctr">
                        <a:defRPr sz="1800" b="0" i="0"/>
                      </a:pPr>
                      <a:r>
                        <a:rPr lang="en-CA" sz="1600" b="1" dirty="0" smtClean="0"/>
                        <a:t>(6,345)</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c>
                  <a:txBody>
                    <a:bodyPr/>
                    <a:lstStyle/>
                    <a:p>
                      <a:pPr lvl="0" algn="ctr">
                        <a:defRPr sz="1800" b="0" i="0"/>
                      </a:pPr>
                      <a:r>
                        <a:rPr lang="en-CA" sz="1600" b="1" dirty="0" smtClean="0"/>
                        <a:t>(6,345)</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r>
              <a:tr h="290980">
                <a:tc>
                  <a:txBody>
                    <a:bodyPr/>
                    <a:lstStyle/>
                    <a:p>
                      <a:pPr lvl="0" algn="l">
                        <a:defRPr sz="1800" b="0" i="0"/>
                      </a:pPr>
                      <a:r>
                        <a:rPr lang="en-US" sz="1600" b="1" dirty="0" smtClean="0"/>
                        <a:t>Capital</a:t>
                      </a:r>
                      <a:r>
                        <a:rPr lang="en-US" sz="1600" b="1" baseline="0" dirty="0" smtClean="0"/>
                        <a:t> Projects – Pool Refurbishment</a:t>
                      </a:r>
                      <a:endParaRPr sz="1600" b="1" dirty="0"/>
                    </a:p>
                  </a:txBody>
                  <a:tcPr marL="0" marR="0" marT="0" marB="0" anchor="b" horzOverflow="overflow">
                    <a:solidFill>
                      <a:srgbClr val="E8ECF4"/>
                    </a:solidFill>
                  </a:tcPr>
                </a:tc>
                <a:tc>
                  <a:txBody>
                    <a:bodyPr/>
                    <a:lstStyle/>
                    <a:p>
                      <a:pPr lvl="0" algn="ctr">
                        <a:defRPr sz="1800" b="0" i="0"/>
                      </a:pPr>
                      <a:r>
                        <a:rPr lang="en-US" sz="1600" b="1" dirty="0" smtClean="0"/>
                        <a:t>25,000</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c>
                  <a:txBody>
                    <a:bodyPr/>
                    <a:lstStyle/>
                    <a:p>
                      <a:pPr lvl="0" algn="ctr">
                        <a:defRPr sz="1800" b="0" i="0"/>
                      </a:pPr>
                      <a:r>
                        <a:rPr lang="en-US" sz="1600" b="1" dirty="0" smtClean="0"/>
                        <a:t>0</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4"/>
                    </a:solidFill>
                  </a:tcPr>
                </a:tc>
              </a:tr>
              <a:tr h="290980">
                <a:tc>
                  <a:txBody>
                    <a:bodyPr/>
                    <a:lstStyle/>
                    <a:p>
                      <a:pPr lvl="0" algn="l">
                        <a:defRPr sz="1800" b="0" i="0"/>
                      </a:pPr>
                      <a:r>
                        <a:rPr lang="en-CA" sz="1600" b="1" dirty="0" smtClean="0"/>
                        <a:t>Net Contribution/(Draw</a:t>
                      </a:r>
                      <a:r>
                        <a:rPr lang="en-CA" sz="1600" b="1" baseline="0" dirty="0" smtClean="0"/>
                        <a:t> </a:t>
                      </a:r>
                      <a:r>
                        <a:rPr lang="en-CA" sz="1600" b="1" dirty="0" smtClean="0"/>
                        <a:t>on Reserves)</a:t>
                      </a:r>
                      <a:endParaRPr sz="1600" b="1" dirty="0"/>
                    </a:p>
                  </a:txBody>
                  <a:tcPr marL="0" marR="0" marT="0" marB="0" anchor="b" horzOverflow="overflow">
                    <a:solidFill>
                      <a:srgbClr val="E8ECF4"/>
                    </a:solidFill>
                  </a:tcPr>
                </a:tc>
                <a:tc>
                  <a:txBody>
                    <a:bodyPr/>
                    <a:lstStyle/>
                    <a:p>
                      <a:pPr lvl="0" algn="ctr">
                        <a:defRPr sz="1800" b="0" i="0"/>
                      </a:pPr>
                      <a:r>
                        <a:rPr lang="en-CA" sz="1600" b="1" dirty="0" smtClean="0"/>
                        <a:t>$(17,345)</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c>
                  <a:txBody>
                    <a:bodyPr/>
                    <a:lstStyle/>
                    <a:p>
                      <a:pPr lvl="0" algn="ctr">
                        <a:defRPr sz="1800" b="0" i="0"/>
                      </a:pPr>
                      <a:r>
                        <a:rPr lang="en-CA" sz="1600" b="1" dirty="0" smtClean="0"/>
                        <a:t>$755</a:t>
                      </a:r>
                      <a:endParaRPr sz="1600" b="1" dirty="0"/>
                    </a:p>
                  </a:txBody>
                  <a:tcPr marL="0" marR="0" marT="0" marB="0" anchor="b" horzOverflow="overflow">
                    <a:lnT w="12700" cap="flat" cmpd="sng" algn="ctr">
                      <a:solidFill>
                        <a:srgbClr val="000000"/>
                      </a:solidFill>
                      <a:prstDash val="solid"/>
                      <a:round/>
                      <a:headEnd type="none" w="med" len="med"/>
                      <a:tailEnd type="none" w="med" len="med"/>
                    </a:lnT>
                    <a:lnB w="12700">
                      <a:solidFill>
                        <a:srgbClr val="000000"/>
                      </a:solidFill>
                      <a:round/>
                    </a:lnB>
                    <a:solidFill>
                      <a:srgbClr val="E8ECF4"/>
                    </a:solidFill>
                  </a:tcPr>
                </a:tc>
              </a:tr>
            </a:tbl>
          </a:graphicData>
        </a:graphic>
      </p:graphicFrame>
      <p:grpSp>
        <p:nvGrpSpPr>
          <p:cNvPr id="6" name="Group 5"/>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3"/>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21110746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hape 72"/>
          <p:cNvSpPr>
            <a:spLocks noGrp="1"/>
          </p:cNvSpPr>
          <p:nvPr>
            <p:ph type="title"/>
          </p:nvPr>
        </p:nvSpPr>
        <p:spPr/>
        <p:txBody>
          <a:bodyPr/>
          <a:lstStyle/>
          <a:p>
            <a:pPr eaLnBrk="1" hangingPunct="1"/>
            <a:r>
              <a:rPr lang="en-US" altLang="en-US" dirty="0" smtClean="0"/>
              <a:t>Financial Motions for 2019</a:t>
            </a:r>
          </a:p>
        </p:txBody>
      </p:sp>
      <p:sp>
        <p:nvSpPr>
          <p:cNvPr id="8196" name="Shape 73"/>
          <p:cNvSpPr>
            <a:spLocks noGrp="1"/>
          </p:cNvSpPr>
          <p:nvPr>
            <p:ph type="body" idx="1"/>
          </p:nvPr>
        </p:nvSpPr>
        <p:spPr>
          <a:xfrm>
            <a:off x="1357745" y="1505527"/>
            <a:ext cx="9411856" cy="3297967"/>
          </a:xfrm>
        </p:spPr>
        <p:txBody>
          <a:bodyPr/>
          <a:lstStyle/>
          <a:p>
            <a:pPr defTabSz="0" eaLnBrk="1" hangingPunct="1">
              <a:buFont typeface="Arial" panose="020B0604020202020204" pitchFamily="34" charset="0"/>
              <a:buNone/>
            </a:pPr>
            <a:r>
              <a:rPr lang="en-US" altLang="en-US" sz="2000" b="1" dirty="0" smtClean="0">
                <a:latin typeface="+mj-lt"/>
              </a:rPr>
              <a:t>Motion 5</a:t>
            </a:r>
            <a:r>
              <a:rPr lang="en-US" altLang="en-US" sz="2000" dirty="0" smtClean="0">
                <a:latin typeface="+mj-lt"/>
              </a:rPr>
              <a:t>: To approve the 2019 financial report as presented.</a:t>
            </a:r>
          </a:p>
          <a:p>
            <a:pPr eaLnBrk="1" hangingPunct="1">
              <a:buFont typeface="Arial" panose="020B0604020202020204" pitchFamily="34" charset="0"/>
              <a:buNone/>
            </a:pPr>
            <a:r>
              <a:rPr lang="en-US" altLang="en-US" sz="2000" dirty="0" smtClean="0">
                <a:latin typeface="+mj-lt"/>
              </a:rPr>
              <a:t>Motion tabled by Chuck Hamilton :2</a:t>
            </a:r>
            <a:r>
              <a:rPr lang="en-US" altLang="en-US" sz="2000" baseline="30000" dirty="0" smtClean="0">
                <a:latin typeface="+mj-lt"/>
              </a:rPr>
              <a:t>nd</a:t>
            </a:r>
            <a:r>
              <a:rPr lang="en-US" altLang="en-US" sz="2000" dirty="0" smtClean="0">
                <a:latin typeface="+mj-lt"/>
              </a:rPr>
              <a:t> by Ruth Desjardins. </a:t>
            </a:r>
            <a:r>
              <a:rPr lang="en-US" altLang="en-US" sz="2000" b="1" dirty="0" smtClean="0">
                <a:latin typeface="+mj-lt"/>
              </a:rPr>
              <a:t>Motion approved </a:t>
            </a:r>
          </a:p>
          <a:p>
            <a:pPr eaLnBrk="1" hangingPunct="1">
              <a:buNone/>
            </a:pPr>
            <a:r>
              <a:rPr lang="en-US" altLang="en-US" sz="2000" b="1" dirty="0" smtClean="0">
                <a:latin typeface="+mj-lt"/>
              </a:rPr>
              <a:t>Motion 6</a:t>
            </a:r>
            <a:r>
              <a:rPr lang="en-US" altLang="en-US" sz="2000" dirty="0" smtClean="0">
                <a:latin typeface="+mj-lt"/>
              </a:rPr>
              <a:t>: To approve the Sunset Lakes Owners’ Association NOT appointing an auditor to audit the 2019 financial statements.</a:t>
            </a:r>
          </a:p>
          <a:p>
            <a:pPr>
              <a:buNone/>
            </a:pPr>
            <a:r>
              <a:rPr lang="en-US" altLang="en-US" sz="2000" dirty="0" smtClean="0">
                <a:latin typeface="+mj-lt"/>
              </a:rPr>
              <a:t>Motion tabled by Dianne </a:t>
            </a:r>
            <a:r>
              <a:rPr lang="en-US" altLang="en-US" sz="2000" dirty="0" err="1" smtClean="0">
                <a:latin typeface="+mj-lt"/>
              </a:rPr>
              <a:t>Saulnier</a:t>
            </a:r>
            <a:r>
              <a:rPr lang="en-US" altLang="en-US" sz="2000" dirty="0" smtClean="0">
                <a:latin typeface="+mj-lt"/>
              </a:rPr>
              <a:t>; 2</a:t>
            </a:r>
            <a:r>
              <a:rPr lang="en-US" altLang="en-US" sz="2000" baseline="30000" dirty="0" smtClean="0">
                <a:latin typeface="+mj-lt"/>
              </a:rPr>
              <a:t>nd</a:t>
            </a:r>
            <a:r>
              <a:rPr lang="en-US" altLang="en-US" sz="2000" dirty="0" smtClean="0">
                <a:latin typeface="+mj-lt"/>
              </a:rPr>
              <a:t> by Brad Keys. </a:t>
            </a:r>
            <a:r>
              <a:rPr lang="en-US" altLang="en-US" sz="2000" b="1" dirty="0"/>
              <a:t>Motion approved </a:t>
            </a:r>
            <a:endParaRPr lang="en-US" altLang="en-US" sz="2000" b="1" dirty="0" smtClean="0">
              <a:latin typeface="+mj-lt"/>
            </a:endParaRPr>
          </a:p>
          <a:p>
            <a:pPr>
              <a:buNone/>
            </a:pPr>
            <a:r>
              <a:rPr lang="en-US" altLang="en-US" sz="2000" b="1" dirty="0" smtClean="0">
                <a:latin typeface="+mj-lt"/>
              </a:rPr>
              <a:t>Motion 7</a:t>
            </a:r>
            <a:r>
              <a:rPr lang="en-US" altLang="en-US" sz="2000" dirty="0" smtClean="0">
                <a:latin typeface="+mj-lt"/>
              </a:rPr>
              <a:t>: To </a:t>
            </a:r>
            <a:r>
              <a:rPr lang="en-CA" altLang="en-US" sz="2000" dirty="0">
                <a:latin typeface="+mj-lt"/>
              </a:rPr>
              <a:t>a</a:t>
            </a:r>
            <a:r>
              <a:rPr lang="en-CA" altLang="en-US" sz="2000" dirty="0" smtClean="0">
                <a:latin typeface="+mj-lt"/>
              </a:rPr>
              <a:t>pprove </a:t>
            </a:r>
            <a:r>
              <a:rPr lang="en-CA" altLang="en-US" sz="2000" dirty="0">
                <a:latin typeface="+mj-lt"/>
              </a:rPr>
              <a:t>the </a:t>
            </a:r>
            <a:r>
              <a:rPr lang="en-CA" altLang="en-US" sz="2000" dirty="0" smtClean="0">
                <a:latin typeface="+mj-lt"/>
              </a:rPr>
              <a:t>SLOA operating </a:t>
            </a:r>
            <a:r>
              <a:rPr lang="en-CA" altLang="en-US" sz="2000" dirty="0">
                <a:latin typeface="+mj-lt"/>
              </a:rPr>
              <a:t>and capital budget for </a:t>
            </a:r>
            <a:r>
              <a:rPr lang="en-CA" altLang="en-US" sz="2000" dirty="0" smtClean="0">
                <a:latin typeface="+mj-lt"/>
              </a:rPr>
              <a:t>2020</a:t>
            </a:r>
          </a:p>
          <a:p>
            <a:pPr>
              <a:buNone/>
            </a:pPr>
            <a:r>
              <a:rPr lang="en-CA" altLang="en-US" sz="2000" dirty="0" smtClean="0">
                <a:latin typeface="+mj-lt"/>
              </a:rPr>
              <a:t>Motion tabled by Marl </a:t>
            </a:r>
            <a:r>
              <a:rPr lang="en-CA" altLang="en-US" sz="2000" dirty="0" err="1" smtClean="0">
                <a:latin typeface="+mj-lt"/>
              </a:rPr>
              <a:t>Saulnier</a:t>
            </a:r>
            <a:r>
              <a:rPr lang="en-CA" altLang="en-US" sz="2000" dirty="0" smtClean="0">
                <a:latin typeface="+mj-lt"/>
              </a:rPr>
              <a:t>; 2</a:t>
            </a:r>
            <a:r>
              <a:rPr lang="en-CA" altLang="en-US" sz="2000" baseline="30000" dirty="0" smtClean="0">
                <a:latin typeface="+mj-lt"/>
              </a:rPr>
              <a:t>nd</a:t>
            </a:r>
            <a:r>
              <a:rPr lang="en-CA" altLang="en-US" sz="2000" dirty="0" smtClean="0">
                <a:latin typeface="+mj-lt"/>
              </a:rPr>
              <a:t> by Doug Thompson. </a:t>
            </a:r>
            <a:r>
              <a:rPr lang="en-US" altLang="en-US" sz="2000" b="1" dirty="0"/>
              <a:t>Motion approved </a:t>
            </a:r>
            <a:endParaRPr lang="en-CA" altLang="en-US" sz="2000" b="1" dirty="0" smtClean="0">
              <a:latin typeface="+mj-lt"/>
            </a:endParaRPr>
          </a:p>
          <a:p>
            <a:pPr eaLnBrk="1" hangingPunct="1">
              <a:buFont typeface="Arial" panose="020B0604020202020204" pitchFamily="34" charset="0"/>
              <a:buNone/>
            </a:pPr>
            <a:endParaRPr lang="en-US" altLang="en-US" dirty="0" smtClean="0"/>
          </a:p>
        </p:txBody>
      </p:sp>
      <p:sp>
        <p:nvSpPr>
          <p:cNvPr id="8197" name="Shape 74"/>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ts val="600"/>
              </a:spcBef>
              <a:spcAft>
                <a:spcPct val="0"/>
              </a:spcAft>
            </a:pPr>
            <a:endParaRPr lang="en-US" altLang="en-US" sz="2800" dirty="0">
              <a:solidFill>
                <a:prstClr val="black"/>
              </a:solidFill>
              <a:latin typeface="Calibri" panose="020F0502020204030204" pitchFamily="34" charset="0"/>
            </a:endParaRPr>
          </a:p>
        </p:txBody>
      </p:sp>
      <p:grpSp>
        <p:nvGrpSpPr>
          <p:cNvPr id="5" name="Group 4"/>
          <p:cNvGrpSpPr/>
          <p:nvPr/>
        </p:nvGrpSpPr>
        <p:grpSpPr>
          <a:xfrm>
            <a:off x="9761220" y="5751398"/>
            <a:ext cx="2350770" cy="1042133"/>
            <a:chOff x="11830050" y="3396279"/>
            <a:chExt cx="2350770" cy="1042133"/>
          </a:xfrm>
        </p:grpSpPr>
        <p:pic>
          <p:nvPicPr>
            <p:cNvPr id="6" name="Picture 5"/>
            <p:cNvPicPr>
              <a:picLocks noChangeAspect="1"/>
            </p:cNvPicPr>
            <p:nvPr/>
          </p:nvPicPr>
          <p:blipFill rotWithShape="1">
            <a:blip r:embed="rId2"/>
            <a:srcRect l="71247"/>
            <a:stretch/>
          </p:blipFill>
          <p:spPr>
            <a:xfrm>
              <a:off x="12973050" y="3396279"/>
              <a:ext cx="1207770" cy="951058"/>
            </a:xfrm>
            <a:prstGeom prst="rect">
              <a:avLst/>
            </a:prstGeom>
          </p:spPr>
        </p:pic>
        <p:sp>
          <p:nvSpPr>
            <p:cNvPr id="7" name="TextBox 6"/>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04218003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hape 65"/>
          <p:cNvSpPr>
            <a:spLocks noGrp="1"/>
          </p:cNvSpPr>
          <p:nvPr>
            <p:ph type="title"/>
          </p:nvPr>
        </p:nvSpPr>
        <p:spPr/>
        <p:txBody>
          <a:bodyPr/>
          <a:lstStyle/>
          <a:p>
            <a:pPr eaLnBrk="1" hangingPunct="1"/>
            <a:r>
              <a:rPr lang="en-US" altLang="en-US" smtClean="0"/>
              <a:t>Reserves</a:t>
            </a:r>
          </a:p>
        </p:txBody>
      </p:sp>
      <p:sp>
        <p:nvSpPr>
          <p:cNvPr id="7172" name="Shape 66"/>
          <p:cNvSpPr>
            <a:spLocks noGrp="1"/>
          </p:cNvSpPr>
          <p:nvPr>
            <p:ph type="body" idx="1"/>
          </p:nvPr>
        </p:nvSpPr>
        <p:spPr/>
        <p:txBody>
          <a:bodyPr>
            <a:normAutofit/>
          </a:bodyPr>
          <a:lstStyle/>
          <a:p>
            <a:pPr eaLnBrk="1" hangingPunct="1"/>
            <a:r>
              <a:rPr lang="en-US" altLang="en-US" dirty="0" smtClean="0"/>
              <a:t>We normally contribute 10% of total income to the reserve fund each year.</a:t>
            </a:r>
          </a:p>
          <a:p>
            <a:pPr eaLnBrk="1" hangingPunct="1"/>
            <a:r>
              <a:rPr lang="en-US" altLang="en-US" dirty="0" smtClean="0"/>
              <a:t>At the end of 2019, the reserve fund will be approximately $90,000.  </a:t>
            </a:r>
          </a:p>
          <a:p>
            <a:pPr eaLnBrk="1" hangingPunct="1"/>
            <a:endParaRPr lang="en-US" altLang="en-US" dirty="0"/>
          </a:p>
          <a:p>
            <a:pPr marL="0" indent="0" eaLnBrk="1" hangingPunct="1">
              <a:buNone/>
            </a:pPr>
            <a:r>
              <a:rPr lang="en-US" altLang="en-US" sz="1700" dirty="0" smtClean="0"/>
              <a:t>Significant discussion regarding how much of a reserve was considered healthy. It was explained that the board would like to have someone asses value of current amentias and develop life-cycle plan. Cheryl Brekalo indicated interest in this area. Non-board member (Jean Louis </a:t>
            </a:r>
            <a:r>
              <a:rPr lang="en-US" altLang="en-US" sz="1700" dirty="0" err="1" smtClean="0"/>
              <a:t>Guertin</a:t>
            </a:r>
            <a:r>
              <a:rPr lang="en-US" altLang="en-US" sz="1700" dirty="0" smtClean="0"/>
              <a:t>) volunteered to verify actual account balance on behalf of membership</a:t>
            </a:r>
            <a:r>
              <a:rPr lang="en-US" altLang="en-US" dirty="0" smtClean="0"/>
              <a:t>.</a:t>
            </a:r>
          </a:p>
        </p:txBody>
      </p:sp>
      <p:pic>
        <p:nvPicPr>
          <p:cNvPr id="4" name="Picture 3"/>
          <p:cNvPicPr>
            <a:picLocks noChangeAspect="1"/>
          </p:cNvPicPr>
          <p:nvPr/>
        </p:nvPicPr>
        <p:blipFill>
          <a:blip r:embed="rId2" cstate="print"/>
          <a:stretch>
            <a:fillRect/>
          </a:stretch>
        </p:blipFill>
        <p:spPr>
          <a:xfrm>
            <a:off x="7985395" y="5906942"/>
            <a:ext cx="4206605" cy="951058"/>
          </a:xfrm>
          <a:prstGeom prst="rect">
            <a:avLst/>
          </a:prstGeom>
        </p:spPr>
      </p:pic>
    </p:spTree>
    <p:extLst>
      <p:ext uri="{BB962C8B-B14F-4D97-AF65-F5344CB8AC3E}">
        <p14:creationId xmlns:p14="http://schemas.microsoft.com/office/powerpoint/2010/main" val="39952548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001"/>
            <a:ext cx="10972800" cy="1143000"/>
          </a:xfrm>
        </p:spPr>
        <p:txBody>
          <a:bodyPr/>
          <a:lstStyle/>
          <a:p>
            <a:r>
              <a:rPr lang="en-US" dirty="0" smtClean="0"/>
              <a:t>2020 Fees due January 1st</a:t>
            </a:r>
            <a:endParaRPr lang="en-US" dirty="0"/>
          </a:p>
        </p:txBody>
      </p:sp>
      <p:sp>
        <p:nvSpPr>
          <p:cNvPr id="3" name="Content Placeholder 2"/>
          <p:cNvSpPr>
            <a:spLocks noGrp="1"/>
          </p:cNvSpPr>
          <p:nvPr>
            <p:ph idx="1"/>
          </p:nvPr>
        </p:nvSpPr>
        <p:spPr/>
        <p:txBody>
          <a:bodyPr>
            <a:normAutofit fontScale="92500"/>
          </a:bodyPr>
          <a:lstStyle/>
          <a:p>
            <a:r>
              <a:rPr lang="en-US" dirty="0" smtClean="0"/>
              <a:t>2020 fees are $450 (no increase for the 2020 year)</a:t>
            </a:r>
          </a:p>
          <a:p>
            <a:r>
              <a:rPr lang="en-US" dirty="0" smtClean="0"/>
              <a:t>A late fee of $50 will be accessed for all residents that are unpaid on January 2nd and then $20 per month for the next three months</a:t>
            </a:r>
          </a:p>
          <a:p>
            <a:endParaRPr lang="en-US" dirty="0" smtClean="0"/>
          </a:p>
          <a:p>
            <a:r>
              <a:rPr lang="en-US" dirty="0" smtClean="0"/>
              <a:t>Leave a post dated cheque here tonight </a:t>
            </a:r>
          </a:p>
          <a:p>
            <a:r>
              <a:rPr lang="en-US" dirty="0" smtClean="0"/>
              <a:t>Or </a:t>
            </a:r>
            <a:r>
              <a:rPr lang="en-US" dirty="0"/>
              <a:t>e-payment is now available for your convenience</a:t>
            </a:r>
          </a:p>
          <a:p>
            <a:pPr marL="0" indent="0">
              <a:buNone/>
            </a:pPr>
            <a:r>
              <a:rPr lang="en-US" dirty="0" smtClean="0"/>
              <a:t>    </a:t>
            </a:r>
            <a:r>
              <a:rPr lang="en-US" dirty="0" smtClean="0">
                <a:solidFill>
                  <a:srgbClr val="FF0000"/>
                </a:solidFill>
              </a:rPr>
              <a:t>Email </a:t>
            </a:r>
            <a:r>
              <a:rPr lang="en-US" dirty="0">
                <a:solidFill>
                  <a:srgbClr val="FF0000"/>
                </a:solidFill>
              </a:rPr>
              <a:t>to: </a:t>
            </a:r>
            <a:r>
              <a:rPr lang="en-US" dirty="0" smtClean="0">
                <a:solidFill>
                  <a:srgbClr val="FF0000"/>
                </a:solidFill>
              </a:rPr>
              <a:t>deborah@boninitax.com</a:t>
            </a:r>
            <a:endParaRPr lang="en-US" dirty="0">
              <a:solidFill>
                <a:srgbClr val="FF0000"/>
              </a:solidFill>
            </a:endParaRPr>
          </a:p>
          <a:p>
            <a:r>
              <a:rPr lang="en-US" dirty="0" smtClean="0"/>
              <a:t>Mail your cheques to: 6798 Lakes Park Drive, Greely, K4P 1M6</a:t>
            </a:r>
          </a:p>
          <a:p>
            <a:endParaRPr lang="en-US" dirty="0" smtClean="0"/>
          </a:p>
          <a:p>
            <a:endParaRPr lang="en-US" dirty="0"/>
          </a:p>
          <a:p>
            <a:endParaRPr lang="en-US"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7985395" y="5906942"/>
            <a:ext cx="4206605" cy="951058"/>
          </a:xfrm>
          <a:prstGeom prst="rect">
            <a:avLst/>
          </a:prstGeom>
        </p:spPr>
      </p:pic>
    </p:spTree>
    <p:extLst>
      <p:ext uri="{BB962C8B-B14F-4D97-AF65-F5344CB8AC3E}">
        <p14:creationId xmlns:p14="http://schemas.microsoft.com/office/powerpoint/2010/main" val="4156480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a:t>
            </a:r>
            <a:r>
              <a:rPr lang="en-US" dirty="0" smtClean="0"/>
              <a:t>7: </a:t>
            </a:r>
            <a:r>
              <a:rPr lang="en-US" dirty="0"/>
              <a:t>Volunteers Make the Community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73" y="1417638"/>
            <a:ext cx="2789454" cy="2789454"/>
          </a:xfrm>
          <a:prstGeom prst="rect">
            <a:avLst/>
          </a:prstGeom>
        </p:spPr>
      </p:pic>
      <p:sp>
        <p:nvSpPr>
          <p:cNvPr id="6" name="Rectangle 5"/>
          <p:cNvSpPr/>
          <p:nvPr/>
        </p:nvSpPr>
        <p:spPr>
          <a:xfrm>
            <a:off x="1179132" y="1516195"/>
            <a:ext cx="9999408" cy="5262979"/>
          </a:xfrm>
          <a:prstGeom prst="rect">
            <a:avLst/>
          </a:prstGeom>
        </p:spPr>
        <p:txBody>
          <a:bodyPr wrap="square">
            <a:spAutoFit/>
          </a:bodyPr>
          <a:lstStyle/>
          <a:p>
            <a:pPr marL="457200" indent="-457200">
              <a:buFont typeface="Arial" panose="020B0604020202020204" pitchFamily="34" charset="0"/>
              <a:buChar char="•"/>
            </a:pPr>
            <a:r>
              <a:rPr lang="en-US" sz="2800" dirty="0" smtClean="0"/>
              <a:t>All Board </a:t>
            </a:r>
            <a:r>
              <a:rPr lang="en-US" sz="2800" dirty="0"/>
              <a:t>members </a:t>
            </a:r>
            <a:r>
              <a:rPr lang="en-US" sz="2800" dirty="0" smtClean="0"/>
              <a:t>are volunteers (no remuneration)</a:t>
            </a:r>
            <a:endParaRPr lang="en-US" sz="2800" dirty="0"/>
          </a:p>
          <a:p>
            <a:pPr marL="457200" indent="-457200">
              <a:buFont typeface="Arial" panose="020B0604020202020204" pitchFamily="34" charset="0"/>
              <a:buChar char="•"/>
            </a:pPr>
            <a:r>
              <a:rPr lang="en-US" sz="2800" dirty="0"/>
              <a:t>Volunteers c</a:t>
            </a:r>
            <a:r>
              <a:rPr lang="en-US" sz="2800" dirty="0" smtClean="0"/>
              <a:t>an sit </a:t>
            </a:r>
            <a:r>
              <a:rPr lang="en-US" sz="2800" dirty="0"/>
              <a:t>on special committees</a:t>
            </a:r>
          </a:p>
          <a:p>
            <a:pPr marL="457200" indent="-457200">
              <a:buFont typeface="Arial" panose="020B0604020202020204" pitchFamily="34" charset="0"/>
              <a:buChar char="•"/>
            </a:pPr>
            <a:r>
              <a:rPr lang="en-US" sz="2800" dirty="0" smtClean="0"/>
              <a:t>Roughly 20% </a:t>
            </a:r>
            <a:r>
              <a:rPr lang="en-US" sz="2800" dirty="0"/>
              <a:t>of </a:t>
            </a:r>
            <a:r>
              <a:rPr lang="en-US" sz="2800" dirty="0" smtClean="0"/>
              <a:t>households </a:t>
            </a:r>
            <a:r>
              <a:rPr lang="en-US" sz="2800" dirty="0"/>
              <a:t>volunteer</a:t>
            </a:r>
          </a:p>
          <a:p>
            <a:r>
              <a:rPr lang="en-US" sz="2800" dirty="0" smtClean="0"/>
              <a:t>You can help keep Sunset Lakes  beautiful with: </a:t>
            </a:r>
            <a:endParaRPr lang="en-US" sz="2800" dirty="0"/>
          </a:p>
          <a:p>
            <a:r>
              <a:rPr lang="en-US" sz="2800" dirty="0" smtClean="0"/>
              <a:t>	Raking lake shorelines</a:t>
            </a:r>
          </a:p>
          <a:p>
            <a:r>
              <a:rPr lang="en-US" sz="2800" dirty="0"/>
              <a:t>	</a:t>
            </a:r>
            <a:r>
              <a:rPr lang="en-US" sz="2800" dirty="0" smtClean="0"/>
              <a:t>Preventing overgrowth of grass on common walkways</a:t>
            </a:r>
            <a:endParaRPr lang="en-US" sz="2800" dirty="0"/>
          </a:p>
          <a:p>
            <a:r>
              <a:rPr lang="en-US" sz="2800" dirty="0" smtClean="0"/>
              <a:t>	Tidying up at the pool area </a:t>
            </a:r>
            <a:endParaRPr lang="en-US" sz="2800" dirty="0"/>
          </a:p>
          <a:p>
            <a:r>
              <a:rPr lang="en-US" sz="2800" dirty="0" smtClean="0"/>
              <a:t>	Community events</a:t>
            </a:r>
          </a:p>
          <a:p>
            <a:r>
              <a:rPr lang="en-US" sz="2800" dirty="0"/>
              <a:t>	</a:t>
            </a:r>
            <a:r>
              <a:rPr lang="en-US" sz="2800" dirty="0" smtClean="0"/>
              <a:t>Weeding entrances and pool area</a:t>
            </a:r>
          </a:p>
          <a:p>
            <a:r>
              <a:rPr lang="en-US" sz="2800" dirty="0"/>
              <a:t>	</a:t>
            </a:r>
            <a:r>
              <a:rPr lang="en-US" sz="2800" dirty="0" smtClean="0"/>
              <a:t>Participation in clean-up activities</a:t>
            </a:r>
          </a:p>
          <a:p>
            <a:r>
              <a:rPr lang="en-US" sz="2800" dirty="0"/>
              <a:t>	</a:t>
            </a:r>
            <a:r>
              <a:rPr lang="en-US" sz="2800" dirty="0" smtClean="0"/>
              <a:t>Encourage your high school students to earn volunteer </a:t>
            </a:r>
            <a:r>
              <a:rPr lang="en-US" sz="2800" dirty="0" err="1" smtClean="0"/>
              <a:t>hrs</a:t>
            </a:r>
            <a:r>
              <a:rPr lang="en-US" sz="2800" dirty="0" smtClean="0"/>
              <a:t> </a:t>
            </a:r>
          </a:p>
          <a:p>
            <a:r>
              <a:rPr lang="en-US" sz="2800" dirty="0"/>
              <a:t>	</a:t>
            </a:r>
            <a:endParaRPr lang="en-US" sz="2800" b="1" dirty="0"/>
          </a:p>
        </p:txBody>
      </p:sp>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360584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t>
            </a:r>
            <a:r>
              <a:rPr lang="en-US" dirty="0" smtClean="0"/>
              <a:t> Volunteers </a:t>
            </a:r>
            <a:r>
              <a:rPr lang="en-US" dirty="0"/>
              <a:t>needed</a:t>
            </a:r>
          </a:p>
        </p:txBody>
      </p:sp>
      <p:sp>
        <p:nvSpPr>
          <p:cNvPr id="3" name="Content Placeholder 2"/>
          <p:cNvSpPr>
            <a:spLocks noGrp="1"/>
          </p:cNvSpPr>
          <p:nvPr>
            <p:ph idx="1"/>
          </p:nvPr>
        </p:nvSpPr>
        <p:spPr>
          <a:xfrm>
            <a:off x="609600" y="1600201"/>
            <a:ext cx="10972800" cy="4652009"/>
          </a:xfrm>
        </p:spPr>
        <p:txBody>
          <a:bodyPr>
            <a:normAutofit fontScale="92500" lnSpcReduction="10000"/>
          </a:bodyPr>
          <a:lstStyle/>
          <a:p>
            <a:r>
              <a:rPr lang="en-US" dirty="0" smtClean="0"/>
              <a:t>We are recruiting new board members</a:t>
            </a:r>
          </a:p>
          <a:p>
            <a:pPr lvl="1"/>
            <a:r>
              <a:rPr lang="en-US" dirty="0"/>
              <a:t>Commitment is 7-10 meetings per year</a:t>
            </a:r>
            <a:endParaRPr lang="en-US" dirty="0" smtClean="0"/>
          </a:p>
          <a:p>
            <a:endParaRPr lang="en-US" dirty="0" smtClean="0"/>
          </a:p>
          <a:p>
            <a:r>
              <a:rPr lang="en-US" dirty="0" smtClean="0"/>
              <a:t>We require non-board committee members to participate in  projects such as:</a:t>
            </a:r>
          </a:p>
          <a:p>
            <a:pPr lvl="1"/>
            <a:r>
              <a:rPr lang="en-US" dirty="0" smtClean="0"/>
              <a:t>Pathway maintenance </a:t>
            </a:r>
          </a:p>
          <a:p>
            <a:pPr lvl="1"/>
            <a:r>
              <a:rPr lang="en-US" dirty="0" smtClean="0"/>
              <a:t>Tennis court maintenance </a:t>
            </a:r>
          </a:p>
          <a:p>
            <a:pPr lvl="1"/>
            <a:r>
              <a:rPr lang="en-US" dirty="0" smtClean="0"/>
              <a:t>Dock and Beach Maintenance – champion needed</a:t>
            </a:r>
          </a:p>
          <a:p>
            <a:pPr lvl="1"/>
            <a:r>
              <a:rPr lang="en-US" dirty="0" smtClean="0"/>
              <a:t>Pool Maintenance – champion needed</a:t>
            </a:r>
          </a:p>
          <a:p>
            <a:pPr lvl="1"/>
            <a:r>
              <a:rPr lang="en-US" dirty="0" smtClean="0"/>
              <a:t>Entrance Maintenance – more help needed </a:t>
            </a:r>
          </a:p>
        </p:txBody>
      </p:sp>
      <p:grpSp>
        <p:nvGrpSpPr>
          <p:cNvPr id="5" name="Group 4"/>
          <p:cNvGrpSpPr/>
          <p:nvPr/>
        </p:nvGrpSpPr>
        <p:grpSpPr>
          <a:xfrm>
            <a:off x="9761220" y="5751398"/>
            <a:ext cx="2350770" cy="1042133"/>
            <a:chOff x="11830050" y="3396279"/>
            <a:chExt cx="2350770" cy="1042133"/>
          </a:xfrm>
        </p:grpSpPr>
        <p:pic>
          <p:nvPicPr>
            <p:cNvPr id="6" name="Picture 5"/>
            <p:cNvPicPr>
              <a:picLocks noChangeAspect="1"/>
            </p:cNvPicPr>
            <p:nvPr/>
          </p:nvPicPr>
          <p:blipFill rotWithShape="1">
            <a:blip r:embed="rId3"/>
            <a:srcRect l="71247"/>
            <a:stretch/>
          </p:blipFill>
          <p:spPr>
            <a:xfrm>
              <a:off x="12973050" y="3396279"/>
              <a:ext cx="1207770" cy="951058"/>
            </a:xfrm>
            <a:prstGeom prst="rect">
              <a:avLst/>
            </a:prstGeom>
          </p:spPr>
        </p:pic>
        <p:sp>
          <p:nvSpPr>
            <p:cNvPr id="7" name="TextBox 6"/>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404674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a:t>
            </a:r>
            <a:r>
              <a:rPr lang="en-US" dirty="0" smtClean="0"/>
              <a:t>8: </a:t>
            </a:r>
            <a:r>
              <a:rPr lang="en-US" dirty="0"/>
              <a:t>Election of the Board for </a:t>
            </a:r>
            <a:r>
              <a:rPr lang="en-US" dirty="0" smtClean="0"/>
              <a:t>2020</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36238" y="1809087"/>
            <a:ext cx="3876541" cy="3508629"/>
          </a:xfrm>
        </p:spPr>
      </p:pic>
      <p:grpSp>
        <p:nvGrpSpPr>
          <p:cNvPr id="5" name="Group 4"/>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4"/>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653440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0" y="91132"/>
            <a:ext cx="10972800" cy="754062"/>
          </a:xfrm>
        </p:spPr>
        <p:txBody>
          <a:bodyPr>
            <a:normAutofit fontScale="90000"/>
          </a:bodyPr>
          <a:lstStyle/>
          <a:p>
            <a:r>
              <a:rPr lang="en-US" dirty="0" smtClean="0"/>
              <a:t>Slate of </a:t>
            </a:r>
            <a:r>
              <a:rPr lang="en-US" sz="4900" dirty="0" smtClean="0"/>
              <a:t>SLOA Board </a:t>
            </a:r>
            <a:r>
              <a:rPr lang="en-US" dirty="0" smtClean="0"/>
              <a:t>members for 2020</a:t>
            </a:r>
            <a:endParaRPr lang="en-US" dirty="0"/>
          </a:p>
        </p:txBody>
      </p:sp>
      <p:sp>
        <p:nvSpPr>
          <p:cNvPr id="3" name="Text Placeholder 2"/>
          <p:cNvSpPr>
            <a:spLocks noGrp="1"/>
          </p:cNvSpPr>
          <p:nvPr>
            <p:ph type="body" idx="1"/>
          </p:nvPr>
        </p:nvSpPr>
        <p:spPr>
          <a:xfrm>
            <a:off x="1049482" y="845195"/>
            <a:ext cx="9854738" cy="5001960"/>
          </a:xfrm>
        </p:spPr>
        <p:txBody>
          <a:bodyPr vert="horz" lIns="91440" tIns="45720" rIns="91440" bIns="45720" rtlCol="0" anchor="t">
            <a:normAutofit fontScale="55000" lnSpcReduction="20000"/>
          </a:bodyPr>
          <a:lstStyle/>
          <a:p>
            <a:r>
              <a:rPr lang="en-US" sz="3600" dirty="0" smtClean="0"/>
              <a:t>President/Communications: Dan Weslake</a:t>
            </a:r>
            <a:endParaRPr lang="en-US" sz="3600" dirty="0"/>
          </a:p>
          <a:p>
            <a:r>
              <a:rPr lang="en-US" sz="3600" dirty="0" smtClean="0"/>
              <a:t>Treasurer: Sandi Bonini</a:t>
            </a:r>
            <a:endParaRPr lang="en-US" sz="3600" dirty="0"/>
          </a:p>
          <a:p>
            <a:r>
              <a:rPr lang="en-US" sz="3600" dirty="0" smtClean="0"/>
              <a:t>Social: Lesley Rideout</a:t>
            </a:r>
            <a:endParaRPr lang="en-US" sz="3600" dirty="0"/>
          </a:p>
          <a:p>
            <a:r>
              <a:rPr lang="en-US" sz="3600" dirty="0" smtClean="0"/>
              <a:t>Pool: Marc </a:t>
            </a:r>
            <a:r>
              <a:rPr lang="en-US" sz="3600" dirty="0" err="1" smtClean="0"/>
              <a:t>Saunier</a:t>
            </a:r>
            <a:r>
              <a:rPr lang="en-US" sz="3600" dirty="0" smtClean="0"/>
              <a:t> (ex-officio/unofficial, non-voting member)</a:t>
            </a:r>
            <a:endParaRPr lang="en-US" sz="3600" dirty="0"/>
          </a:p>
          <a:p>
            <a:r>
              <a:rPr lang="en-US" sz="3600" dirty="0" smtClean="0"/>
              <a:t>Secretary: Lena Grygoryev</a:t>
            </a:r>
          </a:p>
          <a:p>
            <a:r>
              <a:rPr lang="en-US" sz="3600" dirty="0" smtClean="0"/>
              <a:t>Common Area: Bill Rideout </a:t>
            </a:r>
            <a:r>
              <a:rPr lang="en-US" sz="3600" dirty="0">
                <a:solidFill>
                  <a:prstClr val="black"/>
                </a:solidFill>
              </a:rPr>
              <a:t>(ex-officio/unofficial, non-voting member)</a:t>
            </a:r>
            <a:endParaRPr lang="en-US" sz="3600" dirty="0" smtClean="0"/>
          </a:p>
          <a:p>
            <a:r>
              <a:rPr lang="en-US" sz="3600" dirty="0" smtClean="0"/>
              <a:t>Community Ambassador: Heather Counsel (ex-officio</a:t>
            </a:r>
            <a:r>
              <a:rPr lang="en-US" sz="3600" dirty="0" smtClean="0">
                <a:solidFill>
                  <a:prstClr val="black"/>
                </a:solidFill>
              </a:rPr>
              <a:t>/unofficial</a:t>
            </a:r>
            <a:r>
              <a:rPr lang="en-US" sz="3600" dirty="0">
                <a:solidFill>
                  <a:prstClr val="black"/>
                </a:solidFill>
              </a:rPr>
              <a:t>, non-voting </a:t>
            </a:r>
            <a:r>
              <a:rPr lang="en-US" sz="3600" dirty="0" smtClean="0">
                <a:solidFill>
                  <a:prstClr val="black"/>
                </a:solidFill>
              </a:rPr>
              <a:t>membe</a:t>
            </a:r>
            <a:r>
              <a:rPr lang="en-US" sz="3600" dirty="0" smtClean="0"/>
              <a:t>r)</a:t>
            </a:r>
          </a:p>
          <a:p>
            <a:r>
              <a:rPr lang="en-US" sz="3600" dirty="0" smtClean="0"/>
              <a:t>Tennis Court: Marc St. Pierre</a:t>
            </a:r>
          </a:p>
          <a:p>
            <a:r>
              <a:rPr lang="en-US" sz="3600" dirty="0" smtClean="0"/>
              <a:t>Amenities Manager; Doug Thompson</a:t>
            </a:r>
          </a:p>
          <a:p>
            <a:pPr lvl="0"/>
            <a:r>
              <a:rPr lang="en-US" sz="3600" dirty="0"/>
              <a:t>Reserve fund manager: </a:t>
            </a:r>
            <a:r>
              <a:rPr lang="en-US" sz="3600" dirty="0" smtClean="0"/>
              <a:t>Cheryllynn </a:t>
            </a:r>
            <a:r>
              <a:rPr lang="en-US" sz="3600" dirty="0"/>
              <a:t>Brekalo</a:t>
            </a:r>
          </a:p>
          <a:p>
            <a:r>
              <a:rPr lang="en-US" sz="3600" dirty="0" smtClean="0"/>
              <a:t>Security : David Bennet*</a:t>
            </a:r>
          </a:p>
          <a:p>
            <a:endParaRPr lang="en-US" sz="2200" dirty="0" smtClean="0"/>
          </a:p>
          <a:p>
            <a:pPr marL="0" indent="0">
              <a:buNone/>
            </a:pPr>
            <a:r>
              <a:rPr lang="en-US" sz="3600" dirty="0" smtClean="0"/>
              <a:t>Motion 8: Motion to approve elected board members. </a:t>
            </a:r>
            <a:r>
              <a:rPr lang="en-US" sz="3600" b="1" dirty="0" smtClean="0"/>
              <a:t>Motion approved</a:t>
            </a:r>
          </a:p>
          <a:p>
            <a:pPr marL="0" indent="0">
              <a:buNone/>
            </a:pPr>
            <a:endParaRPr lang="en-US" sz="3200" dirty="0" smtClean="0"/>
          </a:p>
          <a:p>
            <a:pPr marL="0" lvl="0" indent="0">
              <a:buNone/>
            </a:pPr>
            <a:r>
              <a:rPr lang="en-US" sz="2400" dirty="0">
                <a:solidFill>
                  <a:prstClr val="black"/>
                </a:solidFill>
              </a:rPr>
              <a:t>* It was later determined, in April 2020, that </a:t>
            </a:r>
            <a:r>
              <a:rPr lang="en-US" sz="2400" dirty="0" smtClean="0">
                <a:solidFill>
                  <a:prstClr val="black"/>
                </a:solidFill>
              </a:rPr>
              <a:t>the SLOA </a:t>
            </a:r>
            <a:r>
              <a:rPr lang="en-US" sz="2400" dirty="0">
                <a:solidFill>
                  <a:prstClr val="black"/>
                </a:solidFill>
              </a:rPr>
              <a:t>board, by comprising 8 </a:t>
            </a:r>
            <a:r>
              <a:rPr lang="en-US" sz="2400" dirty="0" smtClean="0">
                <a:solidFill>
                  <a:prstClr val="black"/>
                </a:solidFill>
              </a:rPr>
              <a:t>official, voting members </a:t>
            </a:r>
            <a:r>
              <a:rPr lang="en-US" sz="2400" dirty="0">
                <a:solidFill>
                  <a:prstClr val="black"/>
                </a:solidFill>
              </a:rPr>
              <a:t>was in violation of sections 1.3 and 1.4 of SLOA By-law no. 1. This ‘over-capacity’ issue was resolved when David Bennet volunteered to resign from the board. His resignation accepted and subsequently confirmed at the first SLOA meeting of 2020.   </a:t>
            </a:r>
          </a:p>
          <a:p>
            <a:pPr marL="0" indent="0">
              <a:buNone/>
            </a:pPr>
            <a:endParaRPr lang="en-US" sz="3200" dirty="0"/>
          </a:p>
          <a:p>
            <a:pPr marL="0" indent="0">
              <a:buNone/>
            </a:pPr>
            <a:endParaRPr lang="en-US" sz="3200" dirty="0" smtClean="0"/>
          </a:p>
          <a:p>
            <a:pPr marL="0" indent="0">
              <a:buNone/>
            </a:pPr>
            <a:endParaRPr lang="en-US" dirty="0"/>
          </a:p>
        </p:txBody>
      </p:sp>
      <p:sp>
        <p:nvSpPr>
          <p:cNvPr id="5" name="TextBox 4"/>
          <p:cNvSpPr txBox="1"/>
          <p:nvPr/>
        </p:nvSpPr>
        <p:spPr>
          <a:xfrm>
            <a:off x="834390" y="6046470"/>
            <a:ext cx="3851910" cy="369332"/>
          </a:xfrm>
          <a:prstGeom prst="rect">
            <a:avLst/>
          </a:prstGeom>
          <a:noFill/>
        </p:spPr>
        <p:txBody>
          <a:bodyPr wrap="square" rtlCol="0">
            <a:spAutoFit/>
          </a:bodyPr>
          <a:lstStyle/>
          <a:p>
            <a:r>
              <a:rPr lang="en-US" dirty="0" smtClean="0"/>
              <a:t>* One voting member per household</a:t>
            </a:r>
            <a:endParaRPr lang="en-US" dirty="0"/>
          </a:p>
        </p:txBody>
      </p:sp>
      <p:grpSp>
        <p:nvGrpSpPr>
          <p:cNvPr id="7" name="Group 6"/>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3"/>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5562497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2: Opening Motions</a:t>
            </a:r>
            <a:endParaRPr lang="en-US" dirty="0"/>
          </a:p>
        </p:txBody>
      </p:sp>
      <p:sp>
        <p:nvSpPr>
          <p:cNvPr id="3" name="Content Placeholder 2"/>
          <p:cNvSpPr>
            <a:spLocks noGrp="1"/>
          </p:cNvSpPr>
          <p:nvPr>
            <p:ph idx="1"/>
          </p:nvPr>
        </p:nvSpPr>
        <p:spPr>
          <a:xfrm>
            <a:off x="609600" y="1600201"/>
            <a:ext cx="9925878" cy="4525963"/>
          </a:xfrm>
        </p:spPr>
        <p:txBody>
          <a:bodyPr vert="horz" lIns="91440" tIns="45720" rIns="91440" bIns="45720" rtlCol="0" anchor="t">
            <a:normAutofit/>
          </a:bodyPr>
          <a:lstStyle/>
          <a:p>
            <a:r>
              <a:rPr lang="en-US" b="1" dirty="0" smtClean="0">
                <a:latin typeface="Calibri" charset="0"/>
              </a:rPr>
              <a:t>Motion 1</a:t>
            </a:r>
            <a:r>
              <a:rPr lang="en-US" dirty="0" smtClean="0">
                <a:latin typeface="Calibri" charset="0"/>
              </a:rPr>
              <a:t>: to approve the 2019 SLOA AGM agenda</a:t>
            </a:r>
          </a:p>
          <a:p>
            <a:pPr lvl="1"/>
            <a:r>
              <a:rPr lang="en-US" sz="2000" dirty="0" smtClean="0">
                <a:latin typeface="Calibri" charset="0"/>
              </a:rPr>
              <a:t>Motion raised by Doug Thompson; 2</a:t>
            </a:r>
            <a:r>
              <a:rPr lang="en-US" sz="2000" baseline="30000" dirty="0" smtClean="0">
                <a:latin typeface="Calibri" charset="0"/>
              </a:rPr>
              <a:t>nd</a:t>
            </a:r>
            <a:r>
              <a:rPr lang="en-US" sz="2000" dirty="0" smtClean="0">
                <a:latin typeface="Calibri" charset="0"/>
              </a:rPr>
              <a:t> by Marc </a:t>
            </a:r>
            <a:r>
              <a:rPr lang="en-US" sz="2000" dirty="0" err="1" smtClean="0">
                <a:latin typeface="Calibri" charset="0"/>
              </a:rPr>
              <a:t>Saulnier</a:t>
            </a:r>
            <a:r>
              <a:rPr lang="en-US" sz="2000" dirty="0" smtClean="0">
                <a:latin typeface="Calibri" charset="0"/>
              </a:rPr>
              <a:t>. </a:t>
            </a:r>
            <a:r>
              <a:rPr lang="en-US" sz="2000" b="1" dirty="0" smtClean="0">
                <a:latin typeface="Calibri" charset="0"/>
              </a:rPr>
              <a:t>Motion approved</a:t>
            </a:r>
          </a:p>
          <a:p>
            <a:r>
              <a:rPr lang="en-US" b="1" dirty="0" smtClean="0">
                <a:latin typeface="Calibri" charset="0"/>
              </a:rPr>
              <a:t>Motion 2</a:t>
            </a:r>
            <a:r>
              <a:rPr lang="en-US" dirty="0" smtClean="0">
                <a:latin typeface="Calibri" charset="0"/>
              </a:rPr>
              <a:t>: to approve the minutes from the AGM held 28 November 2018</a:t>
            </a:r>
          </a:p>
          <a:p>
            <a:pPr lvl="1"/>
            <a:r>
              <a:rPr lang="en-US" dirty="0" smtClean="0">
                <a:latin typeface="Calibri" charset="0"/>
              </a:rPr>
              <a:t>Discussion/amendments to minutes</a:t>
            </a:r>
          </a:p>
          <a:p>
            <a:pPr lvl="1"/>
            <a:r>
              <a:rPr lang="en-US" dirty="0" smtClean="0">
                <a:latin typeface="Calibri" charset="0"/>
              </a:rPr>
              <a:t>Approval of motion</a:t>
            </a:r>
          </a:p>
          <a:p>
            <a:pPr lvl="1"/>
            <a:r>
              <a:rPr lang="en-US" sz="2000" dirty="0" smtClean="0">
                <a:latin typeface="Calibri" charset="0"/>
              </a:rPr>
              <a:t>No amendments/discussion brought forward by membership</a:t>
            </a:r>
          </a:p>
          <a:p>
            <a:pPr lvl="1"/>
            <a:r>
              <a:rPr lang="en-US" sz="2000" dirty="0" smtClean="0">
                <a:latin typeface="Calibri" charset="0"/>
              </a:rPr>
              <a:t>Motion raised by Dianne </a:t>
            </a:r>
            <a:r>
              <a:rPr lang="en-US" sz="2000" dirty="0" err="1" smtClean="0">
                <a:latin typeface="Calibri" charset="0"/>
              </a:rPr>
              <a:t>Saulnier</a:t>
            </a:r>
            <a:r>
              <a:rPr lang="en-US" sz="2000" dirty="0" smtClean="0">
                <a:latin typeface="Calibri" charset="0"/>
              </a:rPr>
              <a:t>; 2</a:t>
            </a:r>
            <a:r>
              <a:rPr lang="en-US" sz="2000" baseline="30000" dirty="0" smtClean="0">
                <a:latin typeface="Calibri" charset="0"/>
              </a:rPr>
              <a:t>nd</a:t>
            </a:r>
            <a:r>
              <a:rPr lang="en-US" sz="2000" dirty="0" smtClean="0">
                <a:latin typeface="Calibri" charset="0"/>
              </a:rPr>
              <a:t> by Doug Thompson. </a:t>
            </a:r>
            <a:r>
              <a:rPr lang="en-US" sz="2000" b="1" dirty="0" smtClean="0">
                <a:latin typeface="Calibri" charset="0"/>
              </a:rPr>
              <a:t>Motion approved</a:t>
            </a:r>
          </a:p>
          <a:p>
            <a:pPr lvl="1"/>
            <a:endParaRPr lang="en-US" dirty="0">
              <a:latin typeface="Calibri" charset="0"/>
            </a:endParaRPr>
          </a:p>
        </p:txBody>
      </p:sp>
      <p:grpSp>
        <p:nvGrpSpPr>
          <p:cNvPr id="5" name="Group 4"/>
          <p:cNvGrpSpPr/>
          <p:nvPr/>
        </p:nvGrpSpPr>
        <p:grpSpPr>
          <a:xfrm>
            <a:off x="9761220" y="5751398"/>
            <a:ext cx="2350770" cy="1042133"/>
            <a:chOff x="11830050" y="3396279"/>
            <a:chExt cx="2350770" cy="1042133"/>
          </a:xfrm>
        </p:grpSpPr>
        <p:pic>
          <p:nvPicPr>
            <p:cNvPr id="7" name="Picture 6"/>
            <p:cNvPicPr>
              <a:picLocks noChangeAspect="1"/>
            </p:cNvPicPr>
            <p:nvPr/>
          </p:nvPicPr>
          <p:blipFill rotWithShape="1">
            <a:blip r:embed="rId3"/>
            <a:srcRect l="71247"/>
            <a:stretch/>
          </p:blipFill>
          <p:spPr>
            <a:xfrm>
              <a:off x="12973050" y="3396279"/>
              <a:ext cx="1207770" cy="951058"/>
            </a:xfrm>
            <a:prstGeom prst="rect">
              <a:avLst/>
            </a:prstGeom>
          </p:spPr>
        </p:pic>
        <p:sp>
          <p:nvSpPr>
            <p:cNvPr id="8" name="TextBox 7"/>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216991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9: Q and A </a:t>
            </a:r>
            <a:r>
              <a:rPr lang="en-US" dirty="0" smtClean="0"/>
              <a:t>session</a:t>
            </a:r>
            <a:endParaRPr lang="en-US" dirty="0"/>
          </a:p>
        </p:txBody>
      </p:sp>
      <p:sp>
        <p:nvSpPr>
          <p:cNvPr id="3" name="Content Placeholder 2"/>
          <p:cNvSpPr>
            <a:spLocks noGrp="1"/>
          </p:cNvSpPr>
          <p:nvPr>
            <p:ph idx="1"/>
          </p:nvPr>
        </p:nvSpPr>
        <p:spPr>
          <a:xfrm>
            <a:off x="696136" y="1470397"/>
            <a:ext cx="10972800" cy="4525963"/>
          </a:xfrm>
        </p:spPr>
        <p:txBody>
          <a:bodyPr vert="horz" lIns="91440" tIns="45720" rIns="91440" bIns="45720" rtlCol="0" anchor="t">
            <a:normAutofit/>
          </a:bodyPr>
          <a:lstStyle/>
          <a:p>
            <a:r>
              <a:rPr lang="en-US" dirty="0" smtClean="0"/>
              <a:t>Other Questions </a:t>
            </a:r>
            <a:r>
              <a:rPr lang="en-US" dirty="0"/>
              <a:t>from the floor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386" y="2188290"/>
            <a:ext cx="4927242" cy="3695432"/>
          </a:xfrm>
          <a:prstGeom prst="rect">
            <a:avLst/>
          </a:prstGeom>
        </p:spPr>
      </p:pic>
      <p:grpSp>
        <p:nvGrpSpPr>
          <p:cNvPr id="6" name="Group 5"/>
          <p:cNvGrpSpPr/>
          <p:nvPr/>
        </p:nvGrpSpPr>
        <p:grpSpPr>
          <a:xfrm>
            <a:off x="9761220" y="5751398"/>
            <a:ext cx="2350770" cy="1042133"/>
            <a:chOff x="11830050" y="3396279"/>
            <a:chExt cx="2350770" cy="1042133"/>
          </a:xfrm>
        </p:grpSpPr>
        <p:pic>
          <p:nvPicPr>
            <p:cNvPr id="8" name="Picture 7"/>
            <p:cNvPicPr>
              <a:picLocks noChangeAspect="1"/>
            </p:cNvPicPr>
            <p:nvPr/>
          </p:nvPicPr>
          <p:blipFill rotWithShape="1">
            <a:blip r:embed="rId4"/>
            <a:srcRect l="71247"/>
            <a:stretch/>
          </p:blipFill>
          <p:spPr>
            <a:xfrm>
              <a:off x="12973050" y="3396279"/>
              <a:ext cx="1207770" cy="951058"/>
            </a:xfrm>
            <a:prstGeom prst="rect">
              <a:avLst/>
            </a:prstGeom>
          </p:spPr>
        </p:pic>
        <p:sp>
          <p:nvSpPr>
            <p:cNvPr id="9" name="TextBox 8"/>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513441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Item 10: </a:t>
            </a:r>
            <a:r>
              <a:rPr lang="en-US" sz="3600" b="1" dirty="0"/>
              <a:t>Motion </a:t>
            </a:r>
            <a:r>
              <a:rPr lang="en-US" sz="3600" b="1" dirty="0" smtClean="0"/>
              <a:t>9</a:t>
            </a:r>
            <a:r>
              <a:rPr lang="en-US" sz="3600" dirty="0" smtClean="0"/>
              <a:t> - to adjourn </a:t>
            </a:r>
            <a:r>
              <a:rPr lang="en-US" sz="3600" dirty="0"/>
              <a:t>the </a:t>
            </a:r>
            <a:r>
              <a:rPr lang="en-US" sz="3600" dirty="0" smtClean="0"/>
              <a:t>meeting. </a:t>
            </a:r>
            <a:br>
              <a:rPr lang="en-US" sz="3600" dirty="0" smtClean="0"/>
            </a:br>
            <a:r>
              <a:rPr lang="en-US" sz="2200" dirty="0" smtClean="0"/>
              <a:t>Motion tabled by Cheryl Brekalo; 2</a:t>
            </a:r>
            <a:r>
              <a:rPr lang="en-US" sz="2200" baseline="30000" dirty="0" smtClean="0"/>
              <a:t>nd</a:t>
            </a:r>
            <a:r>
              <a:rPr lang="en-US" sz="2200" dirty="0" smtClean="0"/>
              <a:t> by Mark </a:t>
            </a:r>
            <a:r>
              <a:rPr lang="en-US" sz="2200" dirty="0" err="1" smtClean="0"/>
              <a:t>Saulnier</a:t>
            </a:r>
            <a:r>
              <a:rPr lang="en-US" sz="2200" dirty="0" smtClean="0"/>
              <a:t>. </a:t>
            </a:r>
            <a:r>
              <a:rPr lang="en-US" sz="2200" b="1" dirty="0" smtClean="0"/>
              <a:t>Motion approved</a:t>
            </a:r>
            <a:endParaRPr lang="en-US" sz="2200" b="1" dirty="0"/>
          </a:p>
        </p:txBody>
      </p:sp>
      <p:pic>
        <p:nvPicPr>
          <p:cNvPr id="6" name="Content Placeholder 5"/>
          <p:cNvPicPr>
            <a:picLocks noGrp="1" noChangeAspect="1"/>
          </p:cNvPicPr>
          <p:nvPr>
            <p:ph idx="1"/>
          </p:nvPr>
        </p:nvPicPr>
        <p:blipFill>
          <a:blip r:embed="rId3"/>
          <a:stretch>
            <a:fillRect/>
          </a:stretch>
        </p:blipFill>
        <p:spPr>
          <a:xfrm>
            <a:off x="3105150" y="1501555"/>
            <a:ext cx="5715000" cy="4512663"/>
          </a:xfrm>
          <a:prstGeom prst="rect">
            <a:avLst/>
          </a:prstGeom>
        </p:spPr>
      </p:pic>
      <p:grpSp>
        <p:nvGrpSpPr>
          <p:cNvPr id="4" name="Group 3"/>
          <p:cNvGrpSpPr/>
          <p:nvPr/>
        </p:nvGrpSpPr>
        <p:grpSpPr>
          <a:xfrm>
            <a:off x="9761220" y="5751398"/>
            <a:ext cx="2350770" cy="1042133"/>
            <a:chOff x="11830050" y="3396279"/>
            <a:chExt cx="2350770" cy="1042133"/>
          </a:xfrm>
        </p:grpSpPr>
        <p:pic>
          <p:nvPicPr>
            <p:cNvPr id="5" name="Picture 4"/>
            <p:cNvPicPr>
              <a:picLocks noChangeAspect="1"/>
            </p:cNvPicPr>
            <p:nvPr/>
          </p:nvPicPr>
          <p:blipFill rotWithShape="1">
            <a:blip r:embed="rId4"/>
            <a:srcRect l="71247"/>
            <a:stretch/>
          </p:blipFill>
          <p:spPr>
            <a:xfrm>
              <a:off x="12973050" y="3396279"/>
              <a:ext cx="1207770" cy="951058"/>
            </a:xfrm>
            <a:prstGeom prst="rect">
              <a:avLst/>
            </a:prstGeom>
          </p:spPr>
        </p:pic>
        <p:sp>
          <p:nvSpPr>
            <p:cNvPr id="7" name="TextBox 6"/>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161537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all for coming!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97038"/>
            <a:ext cx="11734800" cy="3941762"/>
          </a:xfrm>
          <a:prstGeom prst="rect">
            <a:avLst/>
          </a:prstGeom>
        </p:spPr>
      </p:pic>
    </p:spTree>
    <p:extLst>
      <p:ext uri="{BB962C8B-B14F-4D97-AF65-F5344CB8AC3E}">
        <p14:creationId xmlns:p14="http://schemas.microsoft.com/office/powerpoint/2010/main" val="240629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Item 3: Annual </a:t>
            </a:r>
            <a:r>
              <a:rPr lang="en-US" sz="5400" dirty="0" smtClean="0"/>
              <a:t>2019 </a:t>
            </a:r>
            <a:r>
              <a:rPr lang="en-US" sz="5400" dirty="0"/>
              <a:t>report</a:t>
            </a:r>
            <a:r>
              <a:rPr lang="en-US" dirty="0"/>
              <a:t/>
            </a:r>
            <a:br>
              <a:rPr lang="en-US" dirty="0"/>
            </a:br>
            <a:r>
              <a:rPr lang="en-US" sz="5400" dirty="0"/>
              <a:t> Year in Review</a:t>
            </a:r>
          </a:p>
        </p:txBody>
      </p:sp>
      <p:pic>
        <p:nvPicPr>
          <p:cNvPr id="7" name="Content Placeholder 6"/>
          <p:cNvPicPr>
            <a:picLocks noGrp="1" noChangeAspect="1"/>
          </p:cNvPicPr>
          <p:nvPr>
            <p:ph idx="1"/>
          </p:nvPr>
        </p:nvPicPr>
        <p:blipFill>
          <a:blip r:embed="rId3"/>
          <a:stretch>
            <a:fillRect/>
          </a:stretch>
        </p:blipFill>
        <p:spPr>
          <a:xfrm>
            <a:off x="3864670" y="2101285"/>
            <a:ext cx="4462659" cy="3523793"/>
          </a:xfrm>
          <a:prstGeom prst="rect">
            <a:avLst/>
          </a:prstGeom>
        </p:spPr>
      </p:pic>
      <p:grpSp>
        <p:nvGrpSpPr>
          <p:cNvPr id="4" name="Group 3"/>
          <p:cNvGrpSpPr/>
          <p:nvPr/>
        </p:nvGrpSpPr>
        <p:grpSpPr>
          <a:xfrm>
            <a:off x="9761220" y="5751398"/>
            <a:ext cx="2350770" cy="1042133"/>
            <a:chOff x="11830050" y="3396279"/>
            <a:chExt cx="2350770" cy="1042133"/>
          </a:xfrm>
        </p:grpSpPr>
        <p:pic>
          <p:nvPicPr>
            <p:cNvPr id="5" name="Picture 4"/>
            <p:cNvPicPr>
              <a:picLocks noChangeAspect="1"/>
            </p:cNvPicPr>
            <p:nvPr/>
          </p:nvPicPr>
          <p:blipFill rotWithShape="1">
            <a:blip r:embed="rId4"/>
            <a:srcRect l="71247"/>
            <a:stretch/>
          </p:blipFill>
          <p:spPr>
            <a:xfrm>
              <a:off x="12973050" y="3396279"/>
              <a:ext cx="1207770" cy="951058"/>
            </a:xfrm>
            <a:prstGeom prst="rect">
              <a:avLst/>
            </a:prstGeom>
          </p:spPr>
        </p:pic>
        <p:sp>
          <p:nvSpPr>
            <p:cNvPr id="6" name="TextBox 5"/>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167777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4152722" y="2153855"/>
            <a:ext cx="4362797" cy="3046988"/>
          </a:xfrm>
          <a:prstGeom prst="rect">
            <a:avLst/>
          </a:prstGeom>
          <a:noFill/>
        </p:spPr>
        <p:txBody>
          <a:bodyPr wrap="square" rtlCol="0">
            <a:spAutoFit/>
          </a:bodyPr>
          <a:lstStyle/>
          <a:p>
            <a:pPr marL="457200" indent="-457200">
              <a:buAutoNum type="arabicParenR"/>
            </a:pPr>
            <a:r>
              <a:rPr lang="en-CA" sz="2400" dirty="0" smtClean="0"/>
              <a:t>Committee Objectives</a:t>
            </a:r>
          </a:p>
          <a:p>
            <a:pPr marL="914400" lvl="1" indent="-457200">
              <a:buFont typeface="+mj-lt"/>
              <a:buAutoNum type="alphaLcPeriod"/>
            </a:pPr>
            <a:r>
              <a:rPr lang="en-CA" sz="2400" dirty="0"/>
              <a:t>Stewardship</a:t>
            </a:r>
          </a:p>
          <a:p>
            <a:pPr marL="914400" lvl="1" indent="-457200">
              <a:buFont typeface="+mj-lt"/>
              <a:buAutoNum type="alphaLcPeriod"/>
            </a:pPr>
            <a:r>
              <a:rPr lang="en-CA" sz="2400" dirty="0"/>
              <a:t>Vegetation removal</a:t>
            </a:r>
          </a:p>
          <a:p>
            <a:pPr marL="914400" lvl="1" indent="-457200">
              <a:buFont typeface="+mj-lt"/>
              <a:buAutoNum type="alphaLcPeriod"/>
            </a:pPr>
            <a:r>
              <a:rPr lang="en-CA" sz="2400" dirty="0"/>
              <a:t>Community Support &amp; </a:t>
            </a:r>
            <a:endParaRPr lang="en-CA" sz="2400" dirty="0" smtClean="0"/>
          </a:p>
          <a:p>
            <a:pPr lvl="1"/>
            <a:r>
              <a:rPr lang="en-CA" sz="2400" dirty="0"/>
              <a:t> </a:t>
            </a:r>
            <a:r>
              <a:rPr lang="en-CA" sz="2400" dirty="0" smtClean="0"/>
              <a:t>      Participation</a:t>
            </a:r>
          </a:p>
          <a:p>
            <a:pPr marL="457200" indent="-457200">
              <a:buAutoNum type="arabicParenR"/>
            </a:pPr>
            <a:r>
              <a:rPr lang="en-CA" sz="2400" dirty="0" smtClean="0"/>
              <a:t>Water Sampling</a:t>
            </a:r>
          </a:p>
          <a:p>
            <a:pPr marL="457200" indent="-457200">
              <a:buAutoNum type="arabicParenR"/>
            </a:pPr>
            <a:r>
              <a:rPr lang="en-CA" sz="2400" dirty="0" smtClean="0"/>
              <a:t>Lake Reports</a:t>
            </a:r>
          </a:p>
          <a:p>
            <a:pPr marL="457200" indent="-457200">
              <a:buAutoNum type="arabicParenR"/>
            </a:pPr>
            <a:r>
              <a:rPr lang="en-CA" sz="2400" dirty="0" smtClean="0"/>
              <a:t>Budget</a:t>
            </a:r>
          </a:p>
        </p:txBody>
      </p:sp>
      <p:pic>
        <p:nvPicPr>
          <p:cNvPr id="9" name="Picture 8"/>
          <p:cNvPicPr>
            <a:picLocks noChangeAspect="1"/>
          </p:cNvPicPr>
          <p:nvPr/>
        </p:nvPicPr>
        <p:blipFill>
          <a:blip r:embed="rId3"/>
          <a:stretch>
            <a:fillRect/>
          </a:stretch>
        </p:blipFill>
        <p:spPr>
          <a:xfrm>
            <a:off x="171125" y="4121898"/>
            <a:ext cx="3714021" cy="2699459"/>
          </a:xfrm>
          <a:prstGeom prst="rect">
            <a:avLst/>
          </a:prstGeom>
        </p:spPr>
      </p:pic>
      <p:pic>
        <p:nvPicPr>
          <p:cNvPr id="10" name="Picture 9"/>
          <p:cNvPicPr>
            <a:picLocks noChangeAspect="1"/>
          </p:cNvPicPr>
          <p:nvPr/>
        </p:nvPicPr>
        <p:blipFill>
          <a:blip r:embed="rId4"/>
          <a:stretch>
            <a:fillRect/>
          </a:stretch>
        </p:blipFill>
        <p:spPr>
          <a:xfrm>
            <a:off x="8374449" y="4054674"/>
            <a:ext cx="3475527" cy="2634473"/>
          </a:xfrm>
          <a:prstGeom prst="rect">
            <a:avLst/>
          </a:prstGeom>
        </p:spPr>
      </p:pic>
      <p:pic>
        <p:nvPicPr>
          <p:cNvPr id="4" name="Picture 3"/>
          <p:cNvPicPr>
            <a:picLocks noChangeAspect="1"/>
          </p:cNvPicPr>
          <p:nvPr/>
        </p:nvPicPr>
        <p:blipFill>
          <a:blip r:embed="rId5"/>
          <a:stretch>
            <a:fillRect/>
          </a:stretch>
        </p:blipFill>
        <p:spPr>
          <a:xfrm>
            <a:off x="8374449" y="1238141"/>
            <a:ext cx="3454554" cy="2590916"/>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171125" y="1238141"/>
            <a:ext cx="3714021" cy="2560436"/>
          </a:xfrm>
          <a:prstGeom prst="rect">
            <a:avLst/>
          </a:prstGeom>
        </p:spPr>
      </p:pic>
      <p:grpSp>
        <p:nvGrpSpPr>
          <p:cNvPr id="13" name="Group 12"/>
          <p:cNvGrpSpPr/>
          <p:nvPr/>
        </p:nvGrpSpPr>
        <p:grpSpPr>
          <a:xfrm>
            <a:off x="4920615" y="5779224"/>
            <a:ext cx="2350770" cy="1042133"/>
            <a:chOff x="11830050" y="3396279"/>
            <a:chExt cx="2350770" cy="1042133"/>
          </a:xfrm>
        </p:grpSpPr>
        <p:pic>
          <p:nvPicPr>
            <p:cNvPr id="14" name="Picture 13"/>
            <p:cNvPicPr>
              <a:picLocks noChangeAspect="1"/>
            </p:cNvPicPr>
            <p:nvPr/>
          </p:nvPicPr>
          <p:blipFill rotWithShape="1">
            <a:blip r:embed="rId7"/>
            <a:srcRect l="71247"/>
            <a:stretch/>
          </p:blipFill>
          <p:spPr>
            <a:xfrm>
              <a:off x="12973050" y="3396279"/>
              <a:ext cx="1207770" cy="951058"/>
            </a:xfrm>
            <a:prstGeom prst="rect">
              <a:avLst/>
            </a:prstGeom>
          </p:spPr>
        </p:pic>
        <p:sp>
          <p:nvSpPr>
            <p:cNvPr id="15" name="TextBox 14"/>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47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330200" y="1637780"/>
            <a:ext cx="11455400" cy="5262979"/>
          </a:xfrm>
          <a:prstGeom prst="rect">
            <a:avLst/>
          </a:prstGeom>
          <a:noFill/>
        </p:spPr>
        <p:txBody>
          <a:bodyPr wrap="square" rtlCol="0">
            <a:spAutoFit/>
          </a:bodyPr>
          <a:lstStyle/>
          <a:p>
            <a:pPr marL="457200" indent="-457200">
              <a:buAutoNum type="arabicParenR"/>
            </a:pPr>
            <a:r>
              <a:rPr lang="en-CA" sz="2400" dirty="0" smtClean="0"/>
              <a:t>Committee Objectives</a:t>
            </a:r>
          </a:p>
          <a:p>
            <a:pPr marL="914400" lvl="1" indent="-457200">
              <a:buFont typeface="+mj-lt"/>
              <a:buAutoNum type="alphaLcPeriod"/>
            </a:pPr>
            <a:r>
              <a:rPr lang="en-CA" sz="2400" dirty="0" smtClean="0"/>
              <a:t>Stewardship</a:t>
            </a:r>
          </a:p>
          <a:p>
            <a:pPr lvl="1"/>
            <a:r>
              <a:rPr lang="en-CA" sz="2400" dirty="0" smtClean="0"/>
              <a:t>Members of committee from all 4 lakes to monitor particular requirements of each lake;</a:t>
            </a:r>
          </a:p>
          <a:p>
            <a:pPr lvl="1"/>
            <a:r>
              <a:rPr lang="en-CA" sz="2400" dirty="0" smtClean="0"/>
              <a:t>Oxygenation systems presently in all lakes</a:t>
            </a:r>
            <a:endParaRPr lang="en-CA" sz="2400" dirty="0"/>
          </a:p>
          <a:p>
            <a:pPr lvl="1"/>
            <a:endParaRPr lang="en-CA" sz="2400" dirty="0" smtClean="0"/>
          </a:p>
          <a:p>
            <a:pPr lvl="1"/>
            <a:r>
              <a:rPr lang="en-CA" sz="2400" dirty="0" smtClean="0"/>
              <a:t>b.   Vegetation removal</a:t>
            </a:r>
          </a:p>
          <a:p>
            <a:pPr lvl="1"/>
            <a:r>
              <a:rPr lang="en-CA" sz="2400" dirty="0" smtClean="0"/>
              <a:t>Residents encouraged to remove debris before it decomposes;</a:t>
            </a:r>
          </a:p>
          <a:p>
            <a:pPr lvl="1"/>
            <a:r>
              <a:rPr lang="en-CA" sz="2400" dirty="0" smtClean="0"/>
              <a:t>Vegetation removal planned for lakes in 2020</a:t>
            </a:r>
            <a:endParaRPr lang="en-CA" sz="2400" dirty="0"/>
          </a:p>
          <a:p>
            <a:pPr marL="914400" lvl="1" indent="-457200">
              <a:buFont typeface="+mj-lt"/>
              <a:buAutoNum type="alphaLcPeriod"/>
            </a:pPr>
            <a:endParaRPr lang="en-CA" sz="2400" dirty="0" smtClean="0"/>
          </a:p>
          <a:p>
            <a:pPr marL="914400" lvl="1" indent="-457200">
              <a:buAutoNum type="alphaLcPeriod" startAt="3"/>
            </a:pPr>
            <a:r>
              <a:rPr lang="en-CA" sz="2400" dirty="0" smtClean="0"/>
              <a:t>Community </a:t>
            </a:r>
            <a:r>
              <a:rPr lang="en-CA" sz="2400" dirty="0"/>
              <a:t>Support &amp; </a:t>
            </a:r>
            <a:r>
              <a:rPr lang="en-CA" sz="2400" dirty="0" smtClean="0"/>
              <a:t>Participation</a:t>
            </a:r>
            <a:endParaRPr lang="en-CA" sz="2400" dirty="0"/>
          </a:p>
          <a:p>
            <a:pPr lvl="1"/>
            <a:r>
              <a:rPr lang="en-CA" sz="2400" dirty="0" smtClean="0"/>
              <a:t>Residents encouraged to use low nitrogen and phosphate fertilizers;</a:t>
            </a:r>
          </a:p>
          <a:p>
            <a:pPr lvl="1"/>
            <a:r>
              <a:rPr lang="en-CA" sz="2400" dirty="0" smtClean="0"/>
              <a:t>Residents encouraged to maintain septic systems</a:t>
            </a:r>
          </a:p>
          <a:p>
            <a:pPr lvl="1"/>
            <a:endParaRPr lang="en-CA" sz="2400" dirty="0" smtClean="0"/>
          </a:p>
        </p:txBody>
      </p:sp>
      <p:grpSp>
        <p:nvGrpSpPr>
          <p:cNvPr id="5" name="Group 4"/>
          <p:cNvGrpSpPr/>
          <p:nvPr/>
        </p:nvGrpSpPr>
        <p:grpSpPr>
          <a:xfrm>
            <a:off x="9761220" y="5751398"/>
            <a:ext cx="2350770" cy="1042133"/>
            <a:chOff x="11830050" y="3396279"/>
            <a:chExt cx="2350770" cy="1042133"/>
          </a:xfrm>
        </p:grpSpPr>
        <p:pic>
          <p:nvPicPr>
            <p:cNvPr id="6" name="Picture 5"/>
            <p:cNvPicPr>
              <a:picLocks noChangeAspect="1"/>
            </p:cNvPicPr>
            <p:nvPr/>
          </p:nvPicPr>
          <p:blipFill rotWithShape="1">
            <a:blip r:embed="rId3"/>
            <a:srcRect l="71247"/>
            <a:stretch/>
          </p:blipFill>
          <p:spPr>
            <a:xfrm>
              <a:off x="12973050" y="3396279"/>
              <a:ext cx="1207770" cy="951058"/>
            </a:xfrm>
            <a:prstGeom prst="rect">
              <a:avLst/>
            </a:prstGeom>
          </p:spPr>
        </p:pic>
        <p:sp>
          <p:nvSpPr>
            <p:cNvPr id="7" name="TextBox 6"/>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3360788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338368" y="1610586"/>
            <a:ext cx="4362797" cy="461665"/>
          </a:xfrm>
          <a:prstGeom prst="rect">
            <a:avLst/>
          </a:prstGeom>
          <a:noFill/>
        </p:spPr>
        <p:txBody>
          <a:bodyPr wrap="square" rtlCol="0">
            <a:spAutoFit/>
          </a:bodyPr>
          <a:lstStyle/>
          <a:p>
            <a:r>
              <a:rPr lang="en-CA" sz="2400" dirty="0" smtClean="0"/>
              <a:t>2) Water Sampling</a:t>
            </a:r>
          </a:p>
        </p:txBody>
      </p:sp>
      <p:sp>
        <p:nvSpPr>
          <p:cNvPr id="9" name="TextBox 8"/>
          <p:cNvSpPr txBox="1"/>
          <p:nvPr/>
        </p:nvSpPr>
        <p:spPr>
          <a:xfrm>
            <a:off x="457385" y="4574635"/>
            <a:ext cx="11251474" cy="1631216"/>
          </a:xfrm>
          <a:prstGeom prst="rect">
            <a:avLst/>
          </a:prstGeom>
          <a:noFill/>
        </p:spPr>
        <p:txBody>
          <a:bodyPr wrap="square" rtlCol="0">
            <a:spAutoFit/>
          </a:bodyPr>
          <a:lstStyle/>
          <a:p>
            <a:r>
              <a:rPr lang="en-CA" sz="2000" dirty="0" smtClean="0"/>
              <a:t>Ontario Drinking water objective for nitrate is 10.0 mg/l</a:t>
            </a:r>
          </a:p>
          <a:p>
            <a:endParaRPr lang="en-CA" sz="2000" dirty="0"/>
          </a:p>
          <a:p>
            <a:r>
              <a:rPr lang="en-CA" sz="2000" dirty="0" smtClean="0"/>
              <a:t>City of Ottawa E. Coli guideline “Ottawa Public Health will issue a no-swim advisory if: the geometric mean of 5 water samples taken on the previous day is &gt; 200 E.coli /</a:t>
            </a:r>
            <a:r>
              <a:rPr lang="en-CA" sz="2000" dirty="0" err="1" smtClean="0"/>
              <a:t>100ml</a:t>
            </a:r>
            <a:r>
              <a:rPr lang="en-CA" sz="2000" dirty="0" smtClean="0"/>
              <a:t> of water; or a single water sample result from the previous day is greater than 400 E.coli/</a:t>
            </a:r>
            <a:r>
              <a:rPr lang="en-CA" sz="2000" dirty="0" err="1" smtClean="0"/>
              <a:t>100ml</a:t>
            </a:r>
            <a:r>
              <a:rPr lang="en-CA" sz="2000" dirty="0" smtClean="0"/>
              <a:t>; or there is a significant rainfall event”</a:t>
            </a:r>
            <a:endParaRPr lang="fr-CA" sz="2000" dirty="0"/>
          </a:p>
        </p:txBody>
      </p:sp>
      <p:graphicFrame>
        <p:nvGraphicFramePr>
          <p:cNvPr id="13" name="Table 12"/>
          <p:cNvGraphicFramePr>
            <a:graphicFrameLocks noGrp="1"/>
          </p:cNvGraphicFramePr>
          <p:nvPr>
            <p:extLst>
              <p:ext uri="{D42A27DB-BD31-4B8C-83A1-F6EECF244321}">
                <p14:modId xmlns:p14="http://schemas.microsoft.com/office/powerpoint/2010/main" val="2899127666"/>
              </p:ext>
            </p:extLst>
          </p:nvPr>
        </p:nvGraphicFramePr>
        <p:xfrm>
          <a:off x="1882375" y="2519908"/>
          <a:ext cx="7043910" cy="1736407"/>
        </p:xfrm>
        <a:graphic>
          <a:graphicData uri="http://schemas.openxmlformats.org/drawingml/2006/table">
            <a:tbl>
              <a:tblPr firstRow="1" firstCol="1" bandRow="1">
                <a:tableStyleId>{5C22544A-7EE6-4342-B048-85BDC9FD1C3A}</a:tableStyleId>
              </a:tblPr>
              <a:tblGrid>
                <a:gridCol w="2347970"/>
                <a:gridCol w="2347970"/>
                <a:gridCol w="2347970"/>
              </a:tblGrid>
              <a:tr h="590719">
                <a:tc>
                  <a:txBody>
                    <a:bodyPr/>
                    <a:lstStyle/>
                    <a:p>
                      <a:pPr algn="ctr">
                        <a:lnSpc>
                          <a:spcPct val="115000"/>
                        </a:lnSpc>
                        <a:spcAft>
                          <a:spcPts val="0"/>
                        </a:spcAft>
                      </a:pPr>
                      <a:r>
                        <a:rPr lang="en-CA" sz="1400">
                          <a:effectLst/>
                        </a:rPr>
                        <a:t>Lake Sampled</a:t>
                      </a:r>
                      <a:endParaRPr lang="en-CA" sz="1100">
                        <a:effectLst/>
                      </a:endParaRPr>
                    </a:p>
                    <a:p>
                      <a:pPr algn="ctr">
                        <a:lnSpc>
                          <a:spcPct val="115000"/>
                        </a:lnSpc>
                        <a:spcAft>
                          <a:spcPts val="0"/>
                        </a:spcAft>
                      </a:pPr>
                      <a:r>
                        <a:rPr lang="en-CA" sz="1400">
                          <a:effectLst/>
                        </a:rPr>
                        <a:t>(August 2</a:t>
                      </a:r>
                      <a:r>
                        <a:rPr lang="en-CA" sz="1400" baseline="30000">
                          <a:effectLst/>
                        </a:rPr>
                        <a:t>nd</a:t>
                      </a:r>
                      <a:r>
                        <a:rPr lang="en-CA" sz="1400">
                          <a:effectLst/>
                        </a:rPr>
                        <a:t>, 2019)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dirty="0">
                          <a:effectLst/>
                        </a:rPr>
                        <a:t>NITRATE LEVEL</a:t>
                      </a:r>
                      <a:endParaRPr lang="en-CA" sz="1100" dirty="0">
                        <a:effectLst/>
                      </a:endParaRPr>
                    </a:p>
                    <a:p>
                      <a:pPr algn="ctr">
                        <a:lnSpc>
                          <a:spcPct val="115000"/>
                        </a:lnSpc>
                        <a:spcAft>
                          <a:spcPts val="0"/>
                        </a:spcAft>
                      </a:pPr>
                      <a:r>
                        <a:rPr lang="en-CA" sz="1400" dirty="0">
                          <a:effectLst/>
                        </a:rPr>
                        <a:t>(N-NO3)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E. COLI LEVEL</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422">
                <a:tc>
                  <a:txBody>
                    <a:bodyPr/>
                    <a:lstStyle/>
                    <a:p>
                      <a:pPr>
                        <a:lnSpc>
                          <a:spcPct val="115000"/>
                        </a:lnSpc>
                        <a:spcAft>
                          <a:spcPts val="0"/>
                        </a:spcAft>
                      </a:pPr>
                      <a:r>
                        <a:rPr lang="en-CA" sz="1400">
                          <a:effectLst/>
                        </a:rPr>
                        <a:t>Sunset Lake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&lt;0.10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17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422">
                <a:tc>
                  <a:txBody>
                    <a:bodyPr/>
                    <a:lstStyle/>
                    <a:p>
                      <a:pPr>
                        <a:lnSpc>
                          <a:spcPct val="115000"/>
                        </a:lnSpc>
                        <a:spcAft>
                          <a:spcPts val="0"/>
                        </a:spcAft>
                      </a:pPr>
                      <a:r>
                        <a:rPr lang="en-CA" sz="1400">
                          <a:effectLst/>
                        </a:rPr>
                        <a:t>Twin Lake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0.11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422">
                <a:tc>
                  <a:txBody>
                    <a:bodyPr/>
                    <a:lstStyle/>
                    <a:p>
                      <a:pPr>
                        <a:lnSpc>
                          <a:spcPct val="115000"/>
                        </a:lnSpc>
                        <a:spcAft>
                          <a:spcPts val="0"/>
                        </a:spcAft>
                      </a:pPr>
                      <a:r>
                        <a:rPr lang="en-CA" sz="1400">
                          <a:effectLst/>
                        </a:rPr>
                        <a:t>Misty Morning Pond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&lt;0.10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6422">
                <a:tc>
                  <a:txBody>
                    <a:bodyPr/>
                    <a:lstStyle/>
                    <a:p>
                      <a:pPr>
                        <a:lnSpc>
                          <a:spcPct val="115000"/>
                        </a:lnSpc>
                        <a:spcAft>
                          <a:spcPts val="0"/>
                        </a:spcAft>
                      </a:pPr>
                      <a:r>
                        <a:rPr lang="en-CA" sz="1400">
                          <a:effectLst/>
                        </a:rPr>
                        <a:t>Waterside Court Pond</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a:effectLst/>
                        </a:rPr>
                        <a:t>&lt;0.10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dirty="0">
                          <a:effectLst/>
                        </a:rPr>
                        <a:t>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7" name="Group 6"/>
          <p:cNvGrpSpPr/>
          <p:nvPr/>
        </p:nvGrpSpPr>
        <p:grpSpPr>
          <a:xfrm>
            <a:off x="9761220" y="5751398"/>
            <a:ext cx="2350770" cy="1042133"/>
            <a:chOff x="11830050" y="3396279"/>
            <a:chExt cx="2350770" cy="1042133"/>
          </a:xfrm>
        </p:grpSpPr>
        <p:pic>
          <p:nvPicPr>
            <p:cNvPr id="10" name="Picture 9"/>
            <p:cNvPicPr>
              <a:picLocks noChangeAspect="1"/>
            </p:cNvPicPr>
            <p:nvPr/>
          </p:nvPicPr>
          <p:blipFill rotWithShape="1">
            <a:blip r:embed="rId3"/>
            <a:srcRect l="71247"/>
            <a:stretch/>
          </p:blipFill>
          <p:spPr>
            <a:xfrm>
              <a:off x="12973050" y="3396279"/>
              <a:ext cx="1207770" cy="951058"/>
            </a:xfrm>
            <a:prstGeom prst="rect">
              <a:avLst/>
            </a:prstGeom>
          </p:spPr>
        </p:pic>
        <p:sp>
          <p:nvSpPr>
            <p:cNvPr id="11" name="TextBox 10"/>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254371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 Lakes &amp; Ponds Water </a:t>
            </a:r>
            <a:r>
              <a:rPr lang="en-US" dirty="0"/>
              <a:t>Quality Committee</a:t>
            </a:r>
          </a:p>
        </p:txBody>
      </p:sp>
      <p:sp>
        <p:nvSpPr>
          <p:cNvPr id="3" name="TextBox 2"/>
          <p:cNvSpPr txBox="1"/>
          <p:nvPr/>
        </p:nvSpPr>
        <p:spPr>
          <a:xfrm>
            <a:off x="390619" y="1417638"/>
            <a:ext cx="4362797" cy="461665"/>
          </a:xfrm>
          <a:prstGeom prst="rect">
            <a:avLst/>
          </a:prstGeom>
          <a:noFill/>
        </p:spPr>
        <p:txBody>
          <a:bodyPr wrap="square" rtlCol="0">
            <a:spAutoFit/>
          </a:bodyPr>
          <a:lstStyle/>
          <a:p>
            <a:r>
              <a:rPr lang="en-CA" sz="2400" dirty="0" smtClean="0"/>
              <a:t>3)  Operations Sunset Lake</a:t>
            </a:r>
          </a:p>
        </p:txBody>
      </p:sp>
      <p:pic>
        <p:nvPicPr>
          <p:cNvPr id="7" name="Picture 6"/>
          <p:cNvPicPr>
            <a:picLocks noChangeAspect="1"/>
          </p:cNvPicPr>
          <p:nvPr/>
        </p:nvPicPr>
        <p:blipFill>
          <a:blip r:embed="rId3"/>
          <a:stretch>
            <a:fillRect/>
          </a:stretch>
        </p:blipFill>
        <p:spPr>
          <a:xfrm>
            <a:off x="4143638" y="1103292"/>
            <a:ext cx="2884404" cy="1703388"/>
          </a:xfrm>
          <a:prstGeom prst="rect">
            <a:avLst/>
          </a:prstGeom>
        </p:spPr>
      </p:pic>
      <p:sp>
        <p:nvSpPr>
          <p:cNvPr id="4" name="Rectangle 3"/>
          <p:cNvSpPr/>
          <p:nvPr/>
        </p:nvSpPr>
        <p:spPr>
          <a:xfrm>
            <a:off x="1095638" y="3121026"/>
            <a:ext cx="8094082" cy="3490186"/>
          </a:xfrm>
          <a:prstGeom prst="rect">
            <a:avLst/>
          </a:prstGeom>
        </p:spPr>
        <p:txBody>
          <a:bodyPr wrap="square">
            <a:spAutoFit/>
          </a:bodyPr>
          <a:lstStyle/>
          <a:p>
            <a:pPr>
              <a:lnSpc>
                <a:spcPct val="115000"/>
              </a:lnSpc>
              <a:spcAft>
                <a:spcPts val="1000"/>
              </a:spcAft>
            </a:pPr>
            <a:r>
              <a:rPr lang="en-CA" sz="1600" i="1" dirty="0">
                <a:latin typeface="Bahnschrift" panose="020B0502040204020203" pitchFamily="34" charset="0"/>
                <a:ea typeface="Calibri" panose="020F0502020204030204" pitchFamily="34" charset="0"/>
                <a:cs typeface="Times New Roman" panose="02020603050405020304" pitchFamily="18" charset="0"/>
              </a:rPr>
              <a:t>“Sunset Lakes has 6 bubbler lines and 2 diffusers operating throughout the 15-acre lake. This water body is by far the largest in area and water volume and is the ultimate recipient of almost all storm water from the community. The water quality has remained high throughout its history however issues of weed growth and clarity appear from time to time. This summer e-coli is slightly higher possibly due to significant increase in waterfowl. Nitrates are nondetectable where sampling indicates no evidence of septic contamination. Water quality sample results were excellent in all four lakes. ODS Marine was unable to attend to vegetation removal so we will work on a plan for next year. The oxygenation program appears to be working well. Algae bloom still occur particularly following periods of rainfall after lawn fertilizers have been applied. We urge residents to avoid and discourage the use of lawn fertilizers and increase the use of lawn irrigation for healthy lawns.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9761220" y="5751398"/>
            <a:ext cx="2350770" cy="1042133"/>
            <a:chOff x="11830050" y="3396279"/>
            <a:chExt cx="2350770" cy="1042133"/>
          </a:xfrm>
        </p:grpSpPr>
        <p:pic>
          <p:nvPicPr>
            <p:cNvPr id="10" name="Picture 9"/>
            <p:cNvPicPr>
              <a:picLocks noChangeAspect="1"/>
            </p:cNvPicPr>
            <p:nvPr/>
          </p:nvPicPr>
          <p:blipFill rotWithShape="1">
            <a:blip r:embed="rId4"/>
            <a:srcRect l="71247"/>
            <a:stretch/>
          </p:blipFill>
          <p:spPr>
            <a:xfrm>
              <a:off x="12973050" y="3396279"/>
              <a:ext cx="1207770" cy="951058"/>
            </a:xfrm>
            <a:prstGeom prst="rect">
              <a:avLst/>
            </a:prstGeom>
          </p:spPr>
        </p:pic>
        <p:sp>
          <p:nvSpPr>
            <p:cNvPr id="11" name="TextBox 10"/>
            <p:cNvSpPr txBox="1"/>
            <p:nvPr/>
          </p:nvSpPr>
          <p:spPr>
            <a:xfrm>
              <a:off x="11830050" y="4069080"/>
              <a:ext cx="1245870" cy="369332"/>
            </a:xfrm>
            <a:prstGeom prst="rect">
              <a:avLst/>
            </a:prstGeom>
            <a:noFill/>
          </p:spPr>
          <p:txBody>
            <a:bodyPr wrap="square" rtlCol="0">
              <a:spAutoFit/>
            </a:bodyPr>
            <a:lstStyle/>
            <a:p>
              <a:r>
                <a:rPr lang="en-CA" dirty="0" smtClean="0"/>
                <a:t>AGM 2019</a:t>
              </a:r>
              <a:endParaRPr lang="en-CA" dirty="0"/>
            </a:p>
          </p:txBody>
        </p:sp>
      </p:grpSp>
    </p:spTree>
    <p:extLst>
      <p:ext uri="{BB962C8B-B14F-4D97-AF65-F5344CB8AC3E}">
        <p14:creationId xmlns:p14="http://schemas.microsoft.com/office/powerpoint/2010/main" val="49848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5541</TotalTime>
  <Words>3153</Words>
  <Application>Microsoft Office PowerPoint</Application>
  <PresentationFormat>Widescreen</PresentationFormat>
  <Paragraphs>444</Paragraphs>
  <Slides>42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Bahnschrift</vt:lpstr>
      <vt:lpstr>Calibri</vt:lpstr>
      <vt:lpstr>Century Gothic</vt:lpstr>
      <vt:lpstr>Times New Roman</vt:lpstr>
      <vt:lpstr>1_Office Theme</vt:lpstr>
      <vt:lpstr>Annual General Meeting</vt:lpstr>
      <vt:lpstr>PowerPoint Presentation</vt:lpstr>
      <vt:lpstr>Item 1: Introducing the Board of 2019</vt:lpstr>
      <vt:lpstr>Item 2: Opening Motions</vt:lpstr>
      <vt:lpstr>Item 3: Annual 2019 report  Year in Review</vt:lpstr>
      <vt:lpstr>3a: Lakes &amp; Ponds Water Quality Committee</vt:lpstr>
      <vt:lpstr>3a: Lakes &amp; Ponds Water Quality Committee</vt:lpstr>
      <vt:lpstr>3a: Lakes &amp; Ponds Water Quality Committee</vt:lpstr>
      <vt:lpstr>3a: Lakes &amp; Ponds Water Quality Committee</vt:lpstr>
      <vt:lpstr>3a: Lakes &amp; Ponds Water Quality Committee</vt:lpstr>
      <vt:lpstr>3a: Lakes &amp; Ponds Water Quality Committee</vt:lpstr>
      <vt:lpstr>3a: Lakes &amp; Ponds Water Quality Committee</vt:lpstr>
      <vt:lpstr>Lakes &amp; Ponds Water Quality discussion</vt:lpstr>
      <vt:lpstr>3b: Community Pool and Common Areas</vt:lpstr>
      <vt:lpstr>3b. Community Pool and Common Area Work achieved</vt:lpstr>
      <vt:lpstr>Discussion re Pool and Common areas</vt:lpstr>
      <vt:lpstr>3b: Pool and Common Areas Work planned for 2020</vt:lpstr>
      <vt:lpstr>Pool and Common Area discussion, cont…</vt:lpstr>
      <vt:lpstr>3b. Tennis Courts</vt:lpstr>
      <vt:lpstr>Pool Water Regulating Upgrade</vt:lpstr>
      <vt:lpstr>Pool Water Regulating Upgrade</vt:lpstr>
      <vt:lpstr>Pool Surveillance System</vt:lpstr>
      <vt:lpstr>Pool Video Surveillance System</vt:lpstr>
      <vt:lpstr>3c: Covenants and Design Review</vt:lpstr>
      <vt:lpstr>3d: Community Events and Social Activities</vt:lpstr>
      <vt:lpstr>3d: Community Events and Social Activities</vt:lpstr>
      <vt:lpstr>Holiday Tree Lighting  and  Candy Cane Lane Scavenger Hunt</vt:lpstr>
      <vt:lpstr>3e: SLOA Communications</vt:lpstr>
      <vt:lpstr>PowerPoint Presentation</vt:lpstr>
      <vt:lpstr>PowerPoint Presentation</vt:lpstr>
      <vt:lpstr>Item 4: 2019 Financial Report</vt:lpstr>
      <vt:lpstr>2019-2020 Budget Comparison</vt:lpstr>
      <vt:lpstr>Financial Motions for 2019</vt:lpstr>
      <vt:lpstr>Reserves</vt:lpstr>
      <vt:lpstr>2020 Fees due January 1st</vt:lpstr>
      <vt:lpstr>Item 7: Volunteers Make the Community</vt:lpstr>
      <vt:lpstr>More  Volunteers needed</vt:lpstr>
      <vt:lpstr>Item 8: Election of the Board for 2020</vt:lpstr>
      <vt:lpstr>Slate of SLOA Board members for 2020</vt:lpstr>
      <vt:lpstr>Item 9: Q and A session</vt:lpstr>
      <vt:lpstr>Item 10: Motion 9 - to adjourn the meeting.  Motion tabled by Cheryl Brekalo; 2nd by Mark Saulnier. Motion approved</vt:lpstr>
      <vt:lpstr>Thank you all for coming!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Covenants and Design Review</dc:title>
  <dc:creator>Dan</dc:creator>
  <cp:lastModifiedBy>Daniel Weslake</cp:lastModifiedBy>
  <cp:revision>215</cp:revision>
  <dcterms:created xsi:type="dcterms:W3CDTF">2015-11-08T15:41:21Z</dcterms:created>
  <dcterms:modified xsi:type="dcterms:W3CDTF">2020-05-04T02:58:00Z</dcterms:modified>
</cp:coreProperties>
</file>